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37"/>
  </p:notesMasterIdLst>
  <p:handoutMasterIdLst>
    <p:handoutMasterId r:id="rId38"/>
  </p:handoutMasterIdLst>
  <p:sldIdLst>
    <p:sldId id="721" r:id="rId2"/>
    <p:sldId id="714" r:id="rId3"/>
    <p:sldId id="665" r:id="rId4"/>
    <p:sldId id="513" r:id="rId5"/>
    <p:sldId id="514" r:id="rId6"/>
    <p:sldId id="621" r:id="rId7"/>
    <p:sldId id="715" r:id="rId8"/>
    <p:sldId id="716" r:id="rId9"/>
    <p:sldId id="717" r:id="rId10"/>
    <p:sldId id="718" r:id="rId11"/>
    <p:sldId id="615" r:id="rId12"/>
    <p:sldId id="487" r:id="rId13"/>
    <p:sldId id="616" r:id="rId14"/>
    <p:sldId id="723" r:id="rId15"/>
    <p:sldId id="722" r:id="rId16"/>
    <p:sldId id="592" r:id="rId17"/>
    <p:sldId id="593" r:id="rId18"/>
    <p:sldId id="686" r:id="rId19"/>
    <p:sldId id="674" r:id="rId20"/>
    <p:sldId id="685" r:id="rId21"/>
    <p:sldId id="661" r:id="rId22"/>
    <p:sldId id="663" r:id="rId23"/>
    <p:sldId id="680" r:id="rId24"/>
    <p:sldId id="681" r:id="rId25"/>
    <p:sldId id="675" r:id="rId26"/>
    <p:sldId id="683" r:id="rId27"/>
    <p:sldId id="684" r:id="rId28"/>
    <p:sldId id="682" r:id="rId29"/>
    <p:sldId id="724" r:id="rId30"/>
    <p:sldId id="725" r:id="rId31"/>
    <p:sldId id="639" r:id="rId32"/>
    <p:sldId id="641" r:id="rId33"/>
    <p:sldId id="642" r:id="rId34"/>
    <p:sldId id="651" r:id="rId35"/>
    <p:sldId id="652" r:id="rId36"/>
  </p:sldIdLst>
  <p:sldSz cx="9144000" cy="6858000" type="screen4x3"/>
  <p:notesSz cx="7315200" cy="9601200"/>
  <p:defaultTextStyle>
    <a:defPPr>
      <a:defRPr lang="en-US"/>
    </a:defPPr>
    <a:lvl1pPr algn="l" rtl="0" eaLnBrk="0" fontAlgn="base" hangingPunct="0">
      <a:spcBef>
        <a:spcPct val="0"/>
      </a:spcBef>
      <a:spcAft>
        <a:spcPct val="0"/>
      </a:spcAft>
      <a:defRPr sz="1400" kern="1200">
        <a:solidFill>
          <a:schemeClr val="tx1"/>
        </a:solidFill>
        <a:latin typeface="Times New Roman" pitchFamily="18" charset="0"/>
        <a:ea typeface="ＭＳ Ｐゴシック" charset="-128"/>
        <a:cs typeface="+mn-cs"/>
      </a:defRPr>
    </a:lvl1pPr>
    <a:lvl2pPr marL="457200" algn="l" rtl="0" eaLnBrk="0" fontAlgn="base" hangingPunct="0">
      <a:spcBef>
        <a:spcPct val="0"/>
      </a:spcBef>
      <a:spcAft>
        <a:spcPct val="0"/>
      </a:spcAft>
      <a:defRPr sz="1400" kern="1200">
        <a:solidFill>
          <a:schemeClr val="tx1"/>
        </a:solidFill>
        <a:latin typeface="Times New Roman" pitchFamily="18" charset="0"/>
        <a:ea typeface="ＭＳ Ｐゴシック" charset="-128"/>
        <a:cs typeface="+mn-cs"/>
      </a:defRPr>
    </a:lvl2pPr>
    <a:lvl3pPr marL="914400" algn="l" rtl="0" eaLnBrk="0" fontAlgn="base" hangingPunct="0">
      <a:spcBef>
        <a:spcPct val="0"/>
      </a:spcBef>
      <a:spcAft>
        <a:spcPct val="0"/>
      </a:spcAft>
      <a:defRPr sz="1400" kern="1200">
        <a:solidFill>
          <a:schemeClr val="tx1"/>
        </a:solidFill>
        <a:latin typeface="Times New Roman" pitchFamily="18" charset="0"/>
        <a:ea typeface="ＭＳ Ｐゴシック" charset="-128"/>
        <a:cs typeface="+mn-cs"/>
      </a:defRPr>
    </a:lvl3pPr>
    <a:lvl4pPr marL="1371600" algn="l" rtl="0" eaLnBrk="0" fontAlgn="base" hangingPunct="0">
      <a:spcBef>
        <a:spcPct val="0"/>
      </a:spcBef>
      <a:spcAft>
        <a:spcPct val="0"/>
      </a:spcAft>
      <a:defRPr sz="1400" kern="1200">
        <a:solidFill>
          <a:schemeClr val="tx1"/>
        </a:solidFill>
        <a:latin typeface="Times New Roman" pitchFamily="18" charset="0"/>
        <a:ea typeface="ＭＳ Ｐゴシック" charset="-128"/>
        <a:cs typeface="+mn-cs"/>
      </a:defRPr>
    </a:lvl4pPr>
    <a:lvl5pPr marL="1828800" algn="l" rtl="0" eaLnBrk="0" fontAlgn="base" hangingPunct="0">
      <a:spcBef>
        <a:spcPct val="0"/>
      </a:spcBef>
      <a:spcAft>
        <a:spcPct val="0"/>
      </a:spcAft>
      <a:defRPr sz="1400" kern="1200">
        <a:solidFill>
          <a:schemeClr val="tx1"/>
        </a:solidFill>
        <a:latin typeface="Times New Roman" pitchFamily="18" charset="0"/>
        <a:ea typeface="ＭＳ Ｐゴシック" charset="-128"/>
        <a:cs typeface="+mn-cs"/>
      </a:defRPr>
    </a:lvl5pPr>
    <a:lvl6pPr marL="2286000" algn="l" defTabSz="914400" rtl="0" eaLnBrk="1" latinLnBrk="0" hangingPunct="1">
      <a:defRPr sz="1400" kern="1200">
        <a:solidFill>
          <a:schemeClr val="tx1"/>
        </a:solidFill>
        <a:latin typeface="Times New Roman" pitchFamily="18" charset="0"/>
        <a:ea typeface="ＭＳ Ｐゴシック" charset="-128"/>
        <a:cs typeface="+mn-cs"/>
      </a:defRPr>
    </a:lvl6pPr>
    <a:lvl7pPr marL="2743200" algn="l" defTabSz="914400" rtl="0" eaLnBrk="1" latinLnBrk="0" hangingPunct="1">
      <a:defRPr sz="1400" kern="1200">
        <a:solidFill>
          <a:schemeClr val="tx1"/>
        </a:solidFill>
        <a:latin typeface="Times New Roman" pitchFamily="18" charset="0"/>
        <a:ea typeface="ＭＳ Ｐゴシック" charset="-128"/>
        <a:cs typeface="+mn-cs"/>
      </a:defRPr>
    </a:lvl7pPr>
    <a:lvl8pPr marL="3200400" algn="l" defTabSz="914400" rtl="0" eaLnBrk="1" latinLnBrk="0" hangingPunct="1">
      <a:defRPr sz="1400" kern="1200">
        <a:solidFill>
          <a:schemeClr val="tx1"/>
        </a:solidFill>
        <a:latin typeface="Times New Roman" pitchFamily="18" charset="0"/>
        <a:ea typeface="ＭＳ Ｐゴシック" charset="-128"/>
        <a:cs typeface="+mn-cs"/>
      </a:defRPr>
    </a:lvl8pPr>
    <a:lvl9pPr marL="3657600" algn="l" defTabSz="914400" rtl="0" eaLnBrk="1" latinLnBrk="0" hangingPunct="1">
      <a:defRPr sz="1400" kern="1200">
        <a:solidFill>
          <a:schemeClr val="tx1"/>
        </a:solidFill>
        <a:latin typeface="Times New Roman" pitchFamily="18"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clrMode="gray" frameSlides="1"/>
  <p:clrMru>
    <a:srgbClr val="99FF99"/>
    <a:srgbClr val="CCFF33"/>
    <a:srgbClr val="99FF66"/>
    <a:srgbClr val="33CC33"/>
    <a:srgbClr val="00CC66"/>
    <a:srgbClr val="009900"/>
    <a:srgbClr val="0099FF"/>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1290" y="-29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5508"/>
    </p:cViewPr>
  </p:sorterViewPr>
  <p:notesViewPr>
    <p:cSldViewPr snapToGrid="0">
      <p:cViewPr>
        <p:scale>
          <a:sx n="100" d="100"/>
          <a:sy n="100" d="100"/>
        </p:scale>
        <p:origin x="-952" y="85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9090" name="Rectangle 2"/>
          <p:cNvSpPr>
            <a:spLocks noGrp="1" noChangeArrowheads="1"/>
          </p:cNvSpPr>
          <p:nvPr>
            <p:ph type="hdr" sz="quarter"/>
          </p:nvPr>
        </p:nvSpPr>
        <p:spPr bwMode="auto">
          <a:xfrm>
            <a:off x="0" y="0"/>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6661" tIns="48331" rIns="96661" bIns="48331" numCol="1" anchor="t" anchorCtr="0" compatLnSpc="1">
            <a:prstTxWarp prst="textNoShape">
              <a:avLst/>
            </a:prstTxWarp>
          </a:bodyPr>
          <a:lstStyle>
            <a:lvl1pPr defTabSz="966788">
              <a:defRPr sz="1300" smtClean="0">
                <a:latin typeface="Arial" charset="0"/>
                <a:ea typeface="ＭＳ Ｐゴシック" charset="0"/>
                <a:cs typeface="ＭＳ Ｐゴシック" charset="0"/>
              </a:defRPr>
            </a:lvl1pPr>
          </a:lstStyle>
          <a:p>
            <a:pPr>
              <a:defRPr/>
            </a:pPr>
            <a:endParaRPr lang="en-US"/>
          </a:p>
        </p:txBody>
      </p:sp>
      <p:sp>
        <p:nvSpPr>
          <p:cNvPr id="89091" name="Rectangle 3"/>
          <p:cNvSpPr>
            <a:spLocks noGrp="1" noChangeArrowheads="1"/>
          </p:cNvSpPr>
          <p:nvPr>
            <p:ph type="dt" sz="quarter" idx="1"/>
          </p:nvPr>
        </p:nvSpPr>
        <p:spPr bwMode="auto">
          <a:xfrm>
            <a:off x="4144963" y="0"/>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6661" tIns="48331" rIns="96661" bIns="48331" numCol="1" anchor="t" anchorCtr="0" compatLnSpc="1">
            <a:prstTxWarp prst="textNoShape">
              <a:avLst/>
            </a:prstTxWarp>
          </a:bodyPr>
          <a:lstStyle>
            <a:lvl1pPr algn="r" defTabSz="966788">
              <a:defRPr sz="1300" smtClean="0">
                <a:latin typeface="Arial" charset="0"/>
                <a:ea typeface="ＭＳ Ｐゴシック" charset="0"/>
                <a:cs typeface="ＭＳ Ｐゴシック" charset="0"/>
              </a:defRPr>
            </a:lvl1pPr>
          </a:lstStyle>
          <a:p>
            <a:pPr>
              <a:defRPr/>
            </a:pPr>
            <a:endParaRPr lang="en-US"/>
          </a:p>
        </p:txBody>
      </p:sp>
      <p:sp>
        <p:nvSpPr>
          <p:cNvPr id="89092" name="Rectangle 4"/>
          <p:cNvSpPr>
            <a:spLocks noGrp="1" noChangeArrowheads="1"/>
          </p:cNvSpPr>
          <p:nvPr>
            <p:ph type="ftr" sz="quarter" idx="2"/>
          </p:nvPr>
        </p:nvSpPr>
        <p:spPr bwMode="auto">
          <a:xfrm>
            <a:off x="0" y="9121775"/>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6661" tIns="48331" rIns="96661" bIns="48331" numCol="1" anchor="b" anchorCtr="0" compatLnSpc="1">
            <a:prstTxWarp prst="textNoShape">
              <a:avLst/>
            </a:prstTxWarp>
          </a:bodyPr>
          <a:lstStyle>
            <a:lvl1pPr defTabSz="966788">
              <a:defRPr sz="1300" smtClean="0">
                <a:latin typeface="Arial" charset="0"/>
                <a:ea typeface="ＭＳ Ｐゴシック" charset="0"/>
                <a:cs typeface="ＭＳ Ｐゴシック" charset="0"/>
              </a:defRPr>
            </a:lvl1pPr>
          </a:lstStyle>
          <a:p>
            <a:pPr>
              <a:defRPr/>
            </a:pPr>
            <a:endParaRPr lang="en-US"/>
          </a:p>
        </p:txBody>
      </p:sp>
      <p:sp>
        <p:nvSpPr>
          <p:cNvPr id="89093" name="Rectangle 5"/>
          <p:cNvSpPr>
            <a:spLocks noGrp="1" noChangeArrowheads="1"/>
          </p:cNvSpPr>
          <p:nvPr>
            <p:ph type="sldNum" sz="quarter" idx="3"/>
          </p:nvPr>
        </p:nvSpPr>
        <p:spPr bwMode="auto">
          <a:xfrm>
            <a:off x="4144963" y="9121775"/>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661" tIns="48331" rIns="96661" bIns="48331" numCol="1" anchor="b" anchorCtr="0" compatLnSpc="1">
            <a:prstTxWarp prst="textNoShape">
              <a:avLst/>
            </a:prstTxWarp>
          </a:bodyPr>
          <a:lstStyle>
            <a:lvl1pPr algn="r" defTabSz="966788">
              <a:defRPr sz="1300">
                <a:latin typeface="Arial" pitchFamily="34" charset="0"/>
              </a:defRPr>
            </a:lvl1pPr>
          </a:lstStyle>
          <a:p>
            <a:fld id="{614BCFE5-5404-4ACD-8E95-27401BEFBBCD}" type="slidenum">
              <a:rPr lang="en-US"/>
              <a:pPr/>
              <a:t>‹#›</a:t>
            </a:fld>
            <a:endParaRPr lang="en-US"/>
          </a:p>
        </p:txBody>
      </p:sp>
    </p:spTree>
    <p:extLst>
      <p:ext uri="{BB962C8B-B14F-4D97-AF65-F5344CB8AC3E}">
        <p14:creationId xmlns:p14="http://schemas.microsoft.com/office/powerpoint/2010/main" val="3318381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6661" tIns="48331" rIns="96661" bIns="48331" numCol="1" anchor="t" anchorCtr="0" compatLnSpc="1">
            <a:prstTxWarp prst="textNoShape">
              <a:avLst/>
            </a:prstTxWarp>
          </a:bodyPr>
          <a:lstStyle>
            <a:lvl1pPr defTabSz="966788">
              <a:defRPr sz="1300" smtClean="0">
                <a:latin typeface="Arial" charset="0"/>
                <a:ea typeface="ＭＳ Ｐゴシック" charset="0"/>
                <a:cs typeface="ＭＳ Ｐゴシック" charset="0"/>
              </a:defRPr>
            </a:lvl1pPr>
          </a:lstStyle>
          <a:p>
            <a:pPr>
              <a:defRPr/>
            </a:pPr>
            <a:endParaRPr lang="en-US"/>
          </a:p>
        </p:txBody>
      </p:sp>
      <p:sp>
        <p:nvSpPr>
          <p:cNvPr id="3075" name="Rectangle 3"/>
          <p:cNvSpPr>
            <a:spLocks noGrp="1" noChangeArrowheads="1"/>
          </p:cNvSpPr>
          <p:nvPr>
            <p:ph type="dt" idx="1"/>
          </p:nvPr>
        </p:nvSpPr>
        <p:spPr bwMode="auto">
          <a:xfrm>
            <a:off x="4144963" y="0"/>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6661" tIns="48331" rIns="96661" bIns="48331" numCol="1" anchor="t" anchorCtr="0" compatLnSpc="1">
            <a:prstTxWarp prst="textNoShape">
              <a:avLst/>
            </a:prstTxWarp>
          </a:bodyPr>
          <a:lstStyle>
            <a:lvl1pPr algn="r" defTabSz="966788">
              <a:defRPr sz="1300" smtClean="0">
                <a:latin typeface="Arial" charset="0"/>
                <a:ea typeface="ＭＳ Ｐゴシック" charset="0"/>
                <a:cs typeface="ＭＳ Ｐゴシック" charset="0"/>
              </a:defRPr>
            </a:lvl1pPr>
          </a:lstStyle>
          <a:p>
            <a:pPr>
              <a:defRPr/>
            </a:pPr>
            <a:endParaRPr lang="en-US"/>
          </a:p>
        </p:txBody>
      </p:sp>
      <p:sp>
        <p:nvSpPr>
          <p:cNvPr id="3076" name="Rectangle 4"/>
          <p:cNvSpPr>
            <a:spLocks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974725" y="4560888"/>
            <a:ext cx="5365750" cy="431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6661" tIns="48331" rIns="96661" bIns="4833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0" y="9121775"/>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6661" tIns="48331" rIns="96661" bIns="48331" numCol="1" anchor="b" anchorCtr="0" compatLnSpc="1">
            <a:prstTxWarp prst="textNoShape">
              <a:avLst/>
            </a:prstTxWarp>
          </a:bodyPr>
          <a:lstStyle>
            <a:lvl1pPr defTabSz="966788">
              <a:defRPr sz="1300" smtClean="0">
                <a:latin typeface="Arial" charset="0"/>
                <a:ea typeface="ＭＳ Ｐゴシック" charset="0"/>
                <a:cs typeface="ＭＳ Ｐゴシック" charset="0"/>
              </a:defRPr>
            </a:lvl1pPr>
          </a:lstStyle>
          <a:p>
            <a:pPr>
              <a:defRPr/>
            </a:pPr>
            <a:endParaRPr lang="en-US"/>
          </a:p>
        </p:txBody>
      </p:sp>
      <p:sp>
        <p:nvSpPr>
          <p:cNvPr id="3079" name="Rectangle 7"/>
          <p:cNvSpPr>
            <a:spLocks noGrp="1" noChangeArrowheads="1"/>
          </p:cNvSpPr>
          <p:nvPr>
            <p:ph type="sldNum" sz="quarter" idx="5"/>
          </p:nvPr>
        </p:nvSpPr>
        <p:spPr bwMode="auto">
          <a:xfrm>
            <a:off x="4144963" y="9121775"/>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6661" tIns="48331" rIns="96661" bIns="48331" numCol="1" anchor="b" anchorCtr="0" compatLnSpc="1">
            <a:prstTxWarp prst="textNoShape">
              <a:avLst/>
            </a:prstTxWarp>
          </a:bodyPr>
          <a:lstStyle>
            <a:lvl1pPr algn="r" defTabSz="966788">
              <a:defRPr sz="1300">
                <a:latin typeface="Arial" pitchFamily="34" charset="0"/>
              </a:defRPr>
            </a:lvl1pPr>
          </a:lstStyle>
          <a:p>
            <a:fld id="{CD44B7EC-3F4D-48B3-A4CD-60D0F1BC6F1A}" type="slidenum">
              <a:rPr lang="en-US"/>
              <a:pPr/>
              <a:t>‹#›</a:t>
            </a:fld>
            <a:endParaRPr lang="en-US"/>
          </a:p>
        </p:txBody>
      </p:sp>
    </p:spTree>
    <p:extLst>
      <p:ext uri="{BB962C8B-B14F-4D97-AF65-F5344CB8AC3E}">
        <p14:creationId xmlns:p14="http://schemas.microsoft.com/office/powerpoint/2010/main" val="350334222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ＭＳ Ｐゴシック" pitchFamily="64"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pitchFamily="34" charset="0"/>
        <a:ea typeface="ＭＳ Ｐゴシック" pitchFamily="64" charset="-128"/>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ＭＳ Ｐゴシック" pitchFamily="64" charset="-128"/>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ＭＳ Ｐゴシック" pitchFamily="64" charset="-128"/>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ＭＳ Ｐゴシック" pitchFamily="6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p:cNvSpPr>
            <a:spLocks noChangeArrowheads="1" noTextEdit="1"/>
          </p:cNvSpPr>
          <p:nvPr>
            <p:ph type="sldImg"/>
          </p:nvPr>
        </p:nvSpPr>
        <p:spPr>
          <a:ln/>
        </p:spPr>
      </p:sp>
      <p:sp>
        <p:nvSpPr>
          <p:cNvPr id="5122" name="Rectangle 3"/>
          <p:cNvSpPr>
            <a:spLocks noGrp="1" noChangeArrowheads="1"/>
          </p:cNvSpPr>
          <p:nvPr>
            <p:ph type="body" idx="1"/>
          </p:nvPr>
        </p:nvSpPr>
        <p:spPr>
          <a:noFill/>
        </p:spPr>
        <p:txBody>
          <a:bodyPr/>
          <a:lstStyle/>
          <a:p>
            <a:pPr marL="171450" indent="-171450"/>
            <a:r>
              <a:rPr lang="en-US" smtClean="0">
                <a:ea typeface="ＭＳ Ｐゴシック" charset="-128"/>
              </a:rPr>
              <a:t>Use introductory slides as needed for your audience. Goal is to provide quick overview for those unfamiliar with background of standards and to provide introduction to practice standards.  Use only what you need to provide background for participants to engage in activity focused on particular practices. </a:t>
            </a:r>
          </a:p>
          <a:p>
            <a:pPr marL="171450" indent="-171450"/>
            <a:r>
              <a:rPr lang="en-US" smtClean="0">
                <a:ea typeface="ＭＳ Ｐゴシック" charset="-128"/>
              </a:rPr>
              <a:t>Resources for each participant for the introduction. Additional activity-specific materials will be needed if this is combined with other activities.</a:t>
            </a:r>
          </a:p>
          <a:p>
            <a:pPr marL="171450" indent="-171450"/>
            <a:r>
              <a:rPr lang="en-US" smtClean="0">
                <a:ea typeface="ＭＳ Ｐゴシック" charset="-128"/>
              </a:rPr>
              <a:t>1. A copy of the PPT (formatted with two slides per page)</a:t>
            </a:r>
          </a:p>
          <a:p>
            <a:pPr marL="171450" indent="-171450"/>
            <a:r>
              <a:rPr lang="en-US" smtClean="0">
                <a:ea typeface="ＭＳ Ｐゴシック" charset="-128"/>
              </a:rPr>
              <a:t>2. A copy of the CCSS Standards for Mathematical Practice. Regular paper copy works best for highlighting activity.</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ChangeArrowheads="1" noTextEdit="1"/>
          </p:cNvSpPr>
          <p:nvPr>
            <p:ph type="sldImg"/>
          </p:nvPr>
        </p:nvSpPr>
        <p:spPr>
          <a:ln/>
        </p:spPr>
      </p:sp>
      <p:sp>
        <p:nvSpPr>
          <p:cNvPr id="23554" name="Rectangle 3"/>
          <p:cNvSpPr>
            <a:spLocks noGrp="1" noChangeArrowheads="1"/>
          </p:cNvSpPr>
          <p:nvPr>
            <p:ph type="body" idx="1"/>
          </p:nvPr>
        </p:nvSpPr>
        <p:spPr>
          <a:noFill/>
        </p:spPr>
        <p:txBody>
          <a:bodyPr/>
          <a:lstStyle/>
          <a:p>
            <a:r>
              <a:rPr lang="en-US" smtClean="0">
                <a:ea typeface="ＭＳ Ｐゴシック" charset="-128"/>
              </a:rPr>
              <a:t>Review information briefly.</a:t>
            </a:r>
          </a:p>
          <a:p>
            <a:endParaRPr lang="en-US" smtClean="0">
              <a:ea typeface="ＭＳ Ｐゴシック" charset="-128"/>
            </a:endParaRPr>
          </a:p>
          <a:p>
            <a:r>
              <a:rPr lang="en-US" smtClean="0">
                <a:ea typeface="ＭＳ Ｐゴシック" charset="-128"/>
              </a:rPr>
              <a:t>Although national professional organizations like NCTM, NCSM, MAA, ASSM and AMTE were not formally involved in the writing process, they had considerable input:</a:t>
            </a:r>
          </a:p>
          <a:p>
            <a:endParaRPr lang="en-US" smtClean="0">
              <a:ea typeface="ＭＳ Ｐゴシック" charset="-128"/>
            </a:endParaRPr>
          </a:p>
          <a:p>
            <a:r>
              <a:rPr lang="en-US" smtClean="0">
                <a:ea typeface="ＭＳ Ｐゴシック" charset="-128"/>
              </a:rPr>
              <a:t>Many of their members were members of the writing and review teams.</a:t>
            </a:r>
          </a:p>
          <a:p>
            <a:r>
              <a:rPr lang="en-US" smtClean="0">
                <a:ea typeface="ＭＳ Ｐゴシック" charset="-128"/>
              </a:rPr>
              <a:t>The organizations provided formal review and feedback on each draft of the standards, as well as having input in between.</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ChangeArrowheads="1" noTextEdit="1"/>
          </p:cNvSpPr>
          <p:nvPr>
            <p:ph type="sldImg"/>
          </p:nvPr>
        </p:nvSpPr>
        <p:spPr>
          <a:ln/>
        </p:spPr>
      </p:sp>
      <p:sp>
        <p:nvSpPr>
          <p:cNvPr id="25602" name="Rectangle 3"/>
          <p:cNvSpPr>
            <a:spLocks noGrp="1" noChangeArrowheads="1"/>
          </p:cNvSpPr>
          <p:nvPr>
            <p:ph type="body" idx="1"/>
          </p:nvPr>
        </p:nvSpPr>
        <p:spPr>
          <a:noFill/>
        </p:spPr>
        <p:txBody>
          <a:bodyPr/>
          <a:lstStyle/>
          <a:p>
            <a:endParaRPr lang="en-US" smtClean="0">
              <a:ea typeface="ＭＳ Ｐゴシック"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026"/>
          <p:cNvSpPr>
            <a:spLocks noChangeArrowheads="1" noTextEdit="1"/>
          </p:cNvSpPr>
          <p:nvPr>
            <p:ph type="sldImg"/>
          </p:nvPr>
        </p:nvSpPr>
        <p:spPr>
          <a:ln/>
        </p:spPr>
      </p:sp>
      <p:sp>
        <p:nvSpPr>
          <p:cNvPr id="27650" name="Rectangle 1027"/>
          <p:cNvSpPr>
            <a:spLocks noGrp="1" noChangeArrowheads="1"/>
          </p:cNvSpPr>
          <p:nvPr>
            <p:ph type="body" idx="1"/>
          </p:nvPr>
        </p:nvSpPr>
        <p:spPr>
          <a:noFill/>
        </p:spPr>
        <p:txBody>
          <a:bodyPr/>
          <a:lstStyle/>
          <a:p>
            <a:pPr eaLnBrk="1" hangingPunct="1"/>
            <a:r>
              <a:rPr lang="en-US" smtClean="0">
                <a:ea typeface="ＭＳ Ｐゴシック" charset="-128"/>
              </a:rPr>
              <a:t>Too often in the past, important components of NCTM Standards, such as the process standards, were voluntary for teachers to implement. </a:t>
            </a:r>
          </a:p>
          <a:p>
            <a:pPr eaLnBrk="1" hangingPunct="1"/>
            <a:endParaRPr lang="en-US" smtClean="0">
              <a:ea typeface="ＭＳ Ｐゴシック" charset="-128"/>
            </a:endParaRPr>
          </a:p>
          <a:p>
            <a:pPr eaLnBrk="1" hangingPunct="1"/>
            <a:r>
              <a:rPr lang="en-US" smtClean="0">
                <a:ea typeface="ＭＳ Ｐゴシック" charset="-128"/>
              </a:rPr>
              <a:t>Now, with CCSS, standard assessments are part of state</a:t>
            </a:r>
            <a:r>
              <a:rPr lang="ja-JP" altLang="en-US" smtClean="0">
                <a:ea typeface="ＭＳ Ｐゴシック" charset="-128"/>
              </a:rPr>
              <a:t>’</a:t>
            </a:r>
            <a:r>
              <a:rPr lang="en-US" altLang="ja-JP" smtClean="0">
                <a:ea typeface="ＭＳ Ｐゴシック" charset="-128"/>
              </a:rPr>
              <a:t>s adoptions of the standards. And, because those assessments will address all aspects of the standards, implementing these more challenging aspects of the standards will be mandatory, not volutary.</a:t>
            </a:r>
            <a:endParaRPr lang="en-US" smtClean="0">
              <a:ea typeface="ＭＳ Ｐゴシック"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ChangeArrowheads="1" noTextEdit="1"/>
          </p:cNvSpPr>
          <p:nvPr>
            <p:ph type="sldImg"/>
          </p:nvPr>
        </p:nvSpPr>
        <p:spPr>
          <a:ln/>
        </p:spPr>
      </p:sp>
      <p:sp>
        <p:nvSpPr>
          <p:cNvPr id="29698" name="Rectangle 3"/>
          <p:cNvSpPr>
            <a:spLocks noGrp="1" noChangeArrowheads="1"/>
          </p:cNvSpPr>
          <p:nvPr>
            <p:ph type="body" idx="1"/>
          </p:nvPr>
        </p:nvSpPr>
        <p:spPr>
          <a:noFill/>
        </p:spPr>
        <p:txBody>
          <a:bodyPr/>
          <a:lstStyle/>
          <a:p>
            <a:r>
              <a:rPr lang="en-US" smtClean="0">
                <a:ea typeface="ＭＳ Ｐゴシック" charset="-128"/>
              </a:rPr>
              <a:t>Highlight the two assessment consortia. You might want to include more information about the consortia to which your state belongs, or at least identify that consortia and put it in bold type on the slide.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ChangeArrowheads="1" noTextEdit="1"/>
          </p:cNvSpPr>
          <p:nvPr>
            <p:ph type="sldImg"/>
          </p:nvPr>
        </p:nvSpPr>
        <p:spPr>
          <a:ln/>
        </p:spPr>
      </p:sp>
      <p:sp>
        <p:nvSpPr>
          <p:cNvPr id="31746" name="Rectangle 3"/>
          <p:cNvSpPr>
            <a:spLocks noGrp="1" noChangeArrowheads="1"/>
          </p:cNvSpPr>
          <p:nvPr>
            <p:ph type="body" idx="1"/>
          </p:nvPr>
        </p:nvSpPr>
        <p:spPr>
          <a:noFill/>
        </p:spPr>
        <p:txBody>
          <a:bodyPr/>
          <a:lstStyle/>
          <a:p>
            <a:r>
              <a:rPr lang="en-US" smtClean="0">
                <a:ea typeface="ＭＳ Ｐゴシック" charset="-128"/>
              </a:rPr>
              <a:t>The where not to start—</a:t>
            </a:r>
          </a:p>
          <a:p>
            <a:r>
              <a:rPr lang="en-US" smtClean="0">
                <a:ea typeface="ＭＳ Ｐゴシック" charset="-128"/>
              </a:rPr>
              <a:t>Aligning grade by grade de-emphasizes the standards progressions across grades, which are key aspects of the standards.</a:t>
            </a:r>
          </a:p>
          <a:p>
            <a:r>
              <a:rPr lang="en-US" smtClean="0">
                <a:ea typeface="ＭＳ Ｐゴシック" charset="-128"/>
              </a:rPr>
              <a:t>Even though many states did such alignments as part of their adoption process, that does not mean that districts or schools should do that as well. </a:t>
            </a:r>
          </a:p>
          <a:p>
            <a:r>
              <a:rPr lang="en-US" smtClean="0">
                <a:ea typeface="ＭＳ Ｐゴシック" charset="-128"/>
              </a:rPr>
              <a:t>Instead, a good starting point is to lead with the mathematical practices.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ChangeArrowheads="1" noTextEdit="1"/>
          </p:cNvSpPr>
          <p:nvPr>
            <p:ph type="sldImg"/>
          </p:nvPr>
        </p:nvSpPr>
        <p:spPr>
          <a:ln/>
        </p:spPr>
      </p:sp>
      <p:sp>
        <p:nvSpPr>
          <p:cNvPr id="33794" name="Rectangle 3"/>
          <p:cNvSpPr>
            <a:spLocks noGrp="1" noChangeArrowheads="1"/>
          </p:cNvSpPr>
          <p:nvPr>
            <p:ph type="body" idx="1"/>
          </p:nvPr>
        </p:nvSpPr>
        <p:spPr>
          <a:noFill/>
        </p:spPr>
        <p:txBody>
          <a:bodyPr/>
          <a:lstStyle/>
          <a:p>
            <a:r>
              <a:rPr lang="en-US" smtClean="0">
                <a:ea typeface="ＭＳ Ｐゴシック" charset="-128"/>
              </a:rPr>
              <a:t>Share both sets of Standards with Participants. </a:t>
            </a:r>
          </a:p>
          <a:p>
            <a:endParaRPr lang="en-US" smtClean="0">
              <a:ea typeface="ＭＳ Ｐゴシック" charset="-128"/>
            </a:endParaRPr>
          </a:p>
          <a:p>
            <a:r>
              <a:rPr lang="en-US" smtClean="0">
                <a:ea typeface="ＭＳ Ｐゴシック" charset="-128"/>
              </a:rPr>
              <a:t>CCSS have two sets of Standards for Mathematics.  Both types of standards will be assessed and both need to be a part of regular instruction and teachers need to understand and be familiar with both types of standards.  This session is designed to introduce participants to the mathematical practices—what they are and what they might mean for their instruction and assessment.</a:t>
            </a:r>
          </a:p>
          <a:p>
            <a:endParaRPr lang="en-US" smtClean="0">
              <a:ea typeface="ＭＳ Ｐゴシック"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ChangeArrowheads="1" noTextEdit="1"/>
          </p:cNvSpPr>
          <p:nvPr>
            <p:ph type="sldImg"/>
          </p:nvPr>
        </p:nvSpPr>
        <p:spPr>
          <a:ln/>
        </p:spPr>
      </p:sp>
      <p:sp>
        <p:nvSpPr>
          <p:cNvPr id="35842" name="Rectangle 3"/>
          <p:cNvSpPr>
            <a:spLocks noGrp="1" noChangeArrowheads="1"/>
          </p:cNvSpPr>
          <p:nvPr>
            <p:ph type="body" idx="1"/>
          </p:nvPr>
        </p:nvSpPr>
        <p:spPr>
          <a:noFill/>
        </p:spPr>
        <p:txBody>
          <a:bodyPr/>
          <a:lstStyle/>
          <a:p>
            <a:r>
              <a:rPr lang="en-US" smtClean="0">
                <a:ea typeface="ＭＳ Ｐゴシック" charset="-128"/>
              </a:rPr>
              <a:t>The next four slides describe the connections between the new Standards for Mathematical Practice and their predecessors… the NCTM Process Standards and the NRC</a:t>
            </a:r>
            <a:r>
              <a:rPr lang="ja-JP" altLang="en-US" smtClean="0">
                <a:ea typeface="ＭＳ Ｐゴシック" charset="-128"/>
              </a:rPr>
              <a:t>’</a:t>
            </a:r>
            <a:r>
              <a:rPr lang="en-US" altLang="ja-JP" smtClean="0">
                <a:ea typeface="ＭＳ Ｐゴシック" charset="-128"/>
              </a:rPr>
              <a:t>s Stands of Mathematical Proficiency.  Review each of the slides and ask for any questions from participants.</a:t>
            </a:r>
            <a:endParaRPr lang="en-US" smtClean="0">
              <a:ea typeface="ＭＳ Ｐゴシック"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ChangeArrowheads="1" noTextEdit="1"/>
          </p:cNvSpPr>
          <p:nvPr>
            <p:ph type="sldImg"/>
          </p:nvPr>
        </p:nvSpPr>
        <p:spPr>
          <a:ln/>
        </p:spPr>
      </p:sp>
      <p:sp>
        <p:nvSpPr>
          <p:cNvPr id="37890" name="Rectangle 3"/>
          <p:cNvSpPr>
            <a:spLocks noGrp="1" noChangeArrowheads="1"/>
          </p:cNvSpPr>
          <p:nvPr>
            <p:ph type="body" idx="1"/>
          </p:nvPr>
        </p:nvSpPr>
        <p:spPr>
          <a:noFill/>
        </p:spPr>
        <p:txBody>
          <a:bodyPr/>
          <a:lstStyle/>
          <a:p>
            <a:r>
              <a:rPr lang="en-US" smtClean="0">
                <a:ea typeface="ＭＳ Ｐゴシック" charset="-128"/>
              </a:rPr>
              <a:t>Participants will probably be familiar with the process standards, so don</a:t>
            </a:r>
            <a:r>
              <a:rPr lang="ja-JP" altLang="en-US" smtClean="0">
                <a:ea typeface="ＭＳ Ｐゴシック" charset="-128"/>
              </a:rPr>
              <a:t>’</a:t>
            </a:r>
            <a:r>
              <a:rPr lang="en-US" altLang="ja-JP" smtClean="0">
                <a:ea typeface="ＭＳ Ｐゴシック" charset="-128"/>
              </a:rPr>
              <a:t>t spend time here.</a:t>
            </a:r>
            <a:endParaRPr lang="en-US" smtClean="0">
              <a:ea typeface="ＭＳ Ｐゴシック"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ChangeArrowheads="1" noTextEdit="1"/>
          </p:cNvSpPr>
          <p:nvPr>
            <p:ph type="sldImg"/>
          </p:nvPr>
        </p:nvSpPr>
        <p:spPr>
          <a:ln/>
        </p:spPr>
      </p:sp>
      <p:sp>
        <p:nvSpPr>
          <p:cNvPr id="39938" name="Rectangle 3"/>
          <p:cNvSpPr>
            <a:spLocks noGrp="1" noChangeArrowheads="1"/>
          </p:cNvSpPr>
          <p:nvPr>
            <p:ph type="body" idx="1"/>
          </p:nvPr>
        </p:nvSpPr>
        <p:spPr>
          <a:noFill/>
        </p:spPr>
        <p:txBody>
          <a:bodyPr/>
          <a:lstStyle/>
          <a:p>
            <a:r>
              <a:rPr lang="en-US" smtClean="0">
                <a:ea typeface="ＭＳ Ｐゴシック" charset="-128"/>
              </a:rPr>
              <a:t>Some participants are likely to be unfamiliar with NRC Adding it Up. Mention that these build upon and expand NCTM Process Standards.  Briefly mention inter-related nature of these proficiencies, then move to next slide that defines each of these proficiencies.</a:t>
            </a:r>
          </a:p>
          <a:p>
            <a:endParaRPr lang="en-US" smtClean="0">
              <a:ea typeface="ＭＳ Ｐゴシック" charset="-128"/>
            </a:endParaRPr>
          </a:p>
          <a:p>
            <a:r>
              <a:rPr lang="en-US" smtClean="0">
                <a:ea typeface="ＭＳ Ｐゴシック" charset="-128"/>
              </a:rPr>
              <a:t>Adding It Up:Helping Children Learn Mathematics</a:t>
            </a:r>
          </a:p>
          <a:p>
            <a:r>
              <a:rPr lang="en-US" smtClean="0">
                <a:ea typeface="ＭＳ Ｐゴシック" charset="-128"/>
              </a:rPr>
              <a:t>National Research Council</a:t>
            </a:r>
          </a:p>
          <a:p>
            <a:endParaRPr lang="en-US" smtClean="0">
              <a:ea typeface="ＭＳ Ｐゴシック"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ChangeArrowheads="1" noTextEdit="1"/>
          </p:cNvSpPr>
          <p:nvPr>
            <p:ph type="sldImg"/>
          </p:nvPr>
        </p:nvSpPr>
        <p:spPr>
          <a:ln/>
        </p:spPr>
      </p:sp>
      <p:sp>
        <p:nvSpPr>
          <p:cNvPr id="41986" name="Rectangle 3"/>
          <p:cNvSpPr>
            <a:spLocks noGrp="1" noChangeArrowheads="1"/>
          </p:cNvSpPr>
          <p:nvPr>
            <p:ph type="body" idx="1"/>
          </p:nvPr>
        </p:nvSpPr>
        <p:spPr>
          <a:noFill/>
        </p:spPr>
        <p:txBody>
          <a:bodyPr/>
          <a:lstStyle/>
          <a:p>
            <a:r>
              <a:rPr lang="en-US" smtClean="0">
                <a:ea typeface="ＭＳ Ｐゴシック" charset="-128"/>
              </a:rPr>
              <a:t>Don</a:t>
            </a:r>
            <a:r>
              <a:rPr lang="ja-JP" altLang="en-US" smtClean="0">
                <a:ea typeface="ＭＳ Ｐゴシック" charset="-128"/>
              </a:rPr>
              <a:t>’</a:t>
            </a:r>
            <a:r>
              <a:rPr lang="en-US" altLang="ja-JP" smtClean="0">
                <a:ea typeface="ＭＳ Ｐゴシック" charset="-128"/>
              </a:rPr>
              <a:t>t read slide—participants can do that.</a:t>
            </a:r>
          </a:p>
          <a:p>
            <a:endParaRPr lang="en-US" smtClean="0">
              <a:ea typeface="ＭＳ Ｐゴシック" charset="-128"/>
            </a:endParaRPr>
          </a:p>
          <a:p>
            <a:r>
              <a:rPr lang="en-US" smtClean="0">
                <a:ea typeface="ＭＳ Ｐゴシック" charset="-128"/>
              </a:rPr>
              <a:t>Consider doing turn and talk—how are these different from NCTM process standards. </a:t>
            </a:r>
          </a:p>
          <a:p>
            <a:r>
              <a:rPr lang="en-US" smtClean="0">
                <a:ea typeface="ＭＳ Ｐゴシック" charset="-128"/>
              </a:rPr>
              <a:t>e.g., strategic competence includes formulating problems . . . Includes representation</a:t>
            </a:r>
          </a:p>
          <a:p>
            <a:r>
              <a:rPr lang="en-US" smtClean="0">
                <a:ea typeface="ＭＳ Ｐゴシック" charset="-128"/>
              </a:rPr>
              <a:t>Be sure to draw attention to productive disposition—since that is different than what is explicitly in NCTM Process standards and is very important for practices.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ChangeArrowheads="1" noTextEdit="1"/>
          </p:cNvSpPr>
          <p:nvPr>
            <p:ph type="sldImg"/>
          </p:nvPr>
        </p:nvSpPr>
        <p:spPr>
          <a:ln/>
        </p:spPr>
      </p:sp>
      <p:sp>
        <p:nvSpPr>
          <p:cNvPr id="7170" name="Rectangle 3"/>
          <p:cNvSpPr>
            <a:spLocks noGrp="1" noChangeArrowheads="1"/>
          </p:cNvSpPr>
          <p:nvPr>
            <p:ph type="body" idx="1"/>
          </p:nvPr>
        </p:nvSpPr>
        <p:spPr>
          <a:noFill/>
        </p:spPr>
        <p:txBody>
          <a:bodyPr/>
          <a:lstStyle/>
          <a:p>
            <a:r>
              <a:rPr lang="en-US" smtClean="0">
                <a:ea typeface="ＭＳ Ｐゴシック" charset="-128"/>
              </a:rPr>
              <a:t>Update goals as needed to reflect additional activities, etc. of session.</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ChangeArrowheads="1" noTextEdit="1"/>
          </p:cNvSpPr>
          <p:nvPr>
            <p:ph type="sldImg"/>
          </p:nvPr>
        </p:nvSpPr>
        <p:spPr>
          <a:ln/>
        </p:spPr>
      </p:sp>
      <p:sp>
        <p:nvSpPr>
          <p:cNvPr id="44034" name="Rectangle 3"/>
          <p:cNvSpPr>
            <a:spLocks noGrp="1" noChangeArrowheads="1"/>
          </p:cNvSpPr>
          <p:nvPr>
            <p:ph type="body" idx="1"/>
          </p:nvPr>
        </p:nvSpPr>
        <p:spPr>
          <a:noFill/>
        </p:spPr>
        <p:txBody>
          <a:bodyPr/>
          <a:lstStyle/>
          <a:p>
            <a:r>
              <a:rPr lang="en-US" smtClean="0">
                <a:ea typeface="ＭＳ Ｐゴシック" charset="-128"/>
              </a:rPr>
              <a:t>Refer participants to the handout with the description of the CCSS Standards for Mathematical Practices.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ChangeArrowheads="1" noTextEdit="1"/>
          </p:cNvSpPr>
          <p:nvPr>
            <p:ph type="sldImg"/>
          </p:nvPr>
        </p:nvSpPr>
        <p:spPr>
          <a:solidFill>
            <a:srgbClr val="FFFFFF"/>
          </a:solidFill>
          <a:ln/>
        </p:spPr>
      </p:sp>
      <p:sp>
        <p:nvSpPr>
          <p:cNvPr id="46082" name="Rectangle 3"/>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r>
              <a:rPr lang="en-US" smtClean="0">
                <a:ea typeface="ＭＳ Ｐゴシック" charset="-128"/>
              </a:rPr>
              <a:t>Do activity on slide . .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ChangeArrowheads="1" noTextEdit="1"/>
          </p:cNvSpPr>
          <p:nvPr>
            <p:ph type="sldImg"/>
          </p:nvPr>
        </p:nvSpPr>
        <p:spPr>
          <a:solidFill>
            <a:srgbClr val="FFFFFF"/>
          </a:solidFill>
          <a:ln/>
        </p:spPr>
      </p:sp>
      <p:sp>
        <p:nvSpPr>
          <p:cNvPr id="48130" name="Rectangle 3"/>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r>
              <a:rPr lang="en-US" smtClean="0">
                <a:ea typeface="ＭＳ Ｐゴシック" charset="-128"/>
              </a:rPr>
              <a:t>Assign each section of room or table a number from 1 to 8. Their number identifies their assigned practice.</a:t>
            </a:r>
          </a:p>
          <a:p>
            <a:pPr eaLnBrk="1" hangingPunct="1"/>
            <a:r>
              <a:rPr lang="en-US" smtClean="0">
                <a:ea typeface="ＭＳ Ｐゴシック" charset="-128"/>
              </a:rPr>
              <a:t>Then ask participants to individually read and highlight the verbs in their assigned practice. Then turn and talk with partner, or in table groups (if sitting at table)</a:t>
            </a:r>
          </a:p>
          <a:p>
            <a:pPr eaLnBrk="1" hangingPunct="1"/>
            <a:endParaRPr lang="en-US" smtClean="0">
              <a:ea typeface="ＭＳ Ｐゴシック"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ChangeArrowheads="1" noTextEdit="1"/>
          </p:cNvSpPr>
          <p:nvPr>
            <p:ph type="sldImg"/>
          </p:nvPr>
        </p:nvSpPr>
        <p:spPr>
          <a:solidFill>
            <a:srgbClr val="FFFFFF"/>
          </a:solidFill>
          <a:ln/>
        </p:spPr>
      </p:sp>
      <p:sp>
        <p:nvSpPr>
          <p:cNvPr id="50178" name="Rectangle 3"/>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r>
              <a:rPr lang="en-US" smtClean="0">
                <a:ea typeface="ＭＳ Ｐゴシック" charset="-128"/>
              </a:rPr>
              <a:t>This just highlights some of the verbs .   Quickly show and move on to next slide</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ChangeArrowheads="1" noTextEdit="1"/>
          </p:cNvSpPr>
          <p:nvPr>
            <p:ph type="sldImg"/>
          </p:nvPr>
        </p:nvSpPr>
        <p:spPr>
          <a:solidFill>
            <a:srgbClr val="FFFFFF"/>
          </a:solidFill>
          <a:ln/>
        </p:spPr>
      </p:sp>
      <p:sp>
        <p:nvSpPr>
          <p:cNvPr id="52226" name="Rectangle 3"/>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r>
              <a:rPr lang="en-US" smtClean="0">
                <a:ea typeface="ＭＳ Ｐゴシック" charset="-128"/>
              </a:rPr>
              <a:t>Asking for a rating gets participants into a deeper discussion of their current practice compared to what is called for in the standards. Depending on the nature of your session, you might want to spend more/less time on this. </a:t>
            </a:r>
          </a:p>
          <a:p>
            <a:pPr eaLnBrk="1" hangingPunct="1"/>
            <a:r>
              <a:rPr lang="en-US" smtClean="0">
                <a:ea typeface="ＭＳ Ｐゴシック" charset="-128"/>
              </a:rPr>
              <a:t>Consider asking for a brief show of hands re: ratings of 6, 5 . . Etc. to get an idea of where participants think they are.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ChangeArrowheads="1" noTextEdit="1"/>
          </p:cNvSpPr>
          <p:nvPr>
            <p:ph type="sldImg"/>
          </p:nvPr>
        </p:nvSpPr>
        <p:spPr>
          <a:ln/>
        </p:spPr>
      </p:sp>
      <p:sp>
        <p:nvSpPr>
          <p:cNvPr id="54274" name="Rectangle 3"/>
          <p:cNvSpPr>
            <a:spLocks noGrp="1" noChangeArrowheads="1"/>
          </p:cNvSpPr>
          <p:nvPr>
            <p:ph type="body" idx="1"/>
          </p:nvPr>
        </p:nvSpPr>
        <p:spPr>
          <a:noFill/>
        </p:spPr>
        <p:txBody>
          <a:bodyPr/>
          <a:lstStyle/>
          <a:p>
            <a:endParaRPr lang="en-US" smtClean="0">
              <a:ea typeface="ＭＳ Ｐゴシック"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ChangeArrowheads="1" noTextEdit="1"/>
          </p:cNvSpPr>
          <p:nvPr>
            <p:ph type="sldImg"/>
          </p:nvPr>
        </p:nvSpPr>
        <p:spPr>
          <a:ln/>
        </p:spPr>
      </p:sp>
      <p:sp>
        <p:nvSpPr>
          <p:cNvPr id="56322" name="Rectangle 3"/>
          <p:cNvSpPr>
            <a:spLocks noGrp="1" noChangeArrowheads="1"/>
          </p:cNvSpPr>
          <p:nvPr>
            <p:ph type="body" idx="1"/>
          </p:nvPr>
        </p:nvSpPr>
        <p:spPr>
          <a:noFill/>
        </p:spPr>
        <p:txBody>
          <a:bodyPr/>
          <a:lstStyle/>
          <a:p>
            <a:r>
              <a:rPr lang="en-US" smtClean="0">
                <a:ea typeface="ＭＳ Ｐゴシック" charset="-128"/>
              </a:rPr>
              <a:t>Help participants to understand that the Practices are dense statements that describe both the thinking processes and habits of mind that students need to develop and . . . .</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ChangeArrowheads="1" noTextEdit="1"/>
          </p:cNvSpPr>
          <p:nvPr>
            <p:ph type="sldImg"/>
          </p:nvPr>
        </p:nvSpPr>
        <p:spPr>
          <a:ln/>
        </p:spPr>
      </p:sp>
      <p:sp>
        <p:nvSpPr>
          <p:cNvPr id="58370" name="Rectangle 3"/>
          <p:cNvSpPr>
            <a:spLocks noGrp="1" noChangeArrowheads="1"/>
          </p:cNvSpPr>
          <p:nvPr>
            <p:ph type="body" idx="1"/>
          </p:nvPr>
        </p:nvSpPr>
        <p:spPr>
          <a:noFill/>
        </p:spPr>
        <p:txBody>
          <a:bodyPr/>
          <a:lstStyle/>
          <a:p>
            <a:r>
              <a:rPr lang="en-US" smtClean="0">
                <a:ea typeface="ＭＳ Ｐゴシック" charset="-128"/>
              </a:rPr>
              <a:t>Refer to the content that students need to know. Intent is for students to develop proficiency in the standards while they are learning content—not intended to be separate . . .  </a:t>
            </a:r>
          </a:p>
          <a:p>
            <a:r>
              <a:rPr lang="en-US" smtClean="0">
                <a:ea typeface="ＭＳ Ｐゴシック" charset="-128"/>
              </a:rPr>
              <a:t>Practices also suggest the types of mathematical activities students  will need to engage in to learn mathematics content.   We will see examples of both today.</a:t>
            </a:r>
          </a:p>
          <a:p>
            <a:endParaRPr lang="en-US" smtClean="0">
              <a:ea typeface="ＭＳ Ｐゴシック" charset="-128"/>
            </a:endParaRPr>
          </a:p>
          <a:p>
            <a:endParaRPr lang="en-US" smtClean="0">
              <a:ea typeface="ＭＳ Ｐゴシック"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ChangeArrowheads="1" noTextEdit="1"/>
          </p:cNvSpPr>
          <p:nvPr>
            <p:ph type="sldImg"/>
          </p:nvPr>
        </p:nvSpPr>
        <p:spPr>
          <a:solidFill>
            <a:srgbClr val="FFFFFF"/>
          </a:solidFill>
          <a:ln/>
        </p:spPr>
      </p:sp>
      <p:sp>
        <p:nvSpPr>
          <p:cNvPr id="60418" name="Rectangle 3"/>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r>
              <a:rPr lang="en-US" smtClean="0">
                <a:ea typeface="ＭＳ Ｐゴシック" charset="-128"/>
              </a:rPr>
              <a:t>This introduces idea that access to tasks that let students engage in the practices is an equity issue.</a:t>
            </a:r>
          </a:p>
          <a:p>
            <a:pPr eaLnBrk="1" hangingPunct="1"/>
            <a:r>
              <a:rPr lang="en-US" smtClean="0">
                <a:ea typeface="ＭＳ Ｐゴシック" charset="-128"/>
              </a:rPr>
              <a:t>Highlight the equity part of this . . .which leads into the particular activity or activities that students will be engaged in during the session.</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ChangeArrowheads="1" noTextEdit="1"/>
          </p:cNvSpPr>
          <p:nvPr>
            <p:ph type="sldImg"/>
          </p:nvPr>
        </p:nvSpPr>
        <p:spPr>
          <a:ln/>
        </p:spPr>
      </p:sp>
      <p:sp>
        <p:nvSpPr>
          <p:cNvPr id="62466" name="Rectangle 3"/>
          <p:cNvSpPr>
            <a:spLocks noGrp="1" noChangeArrowheads="1"/>
          </p:cNvSpPr>
          <p:nvPr>
            <p:ph type="body" idx="1"/>
          </p:nvPr>
        </p:nvSpPr>
        <p:spPr>
          <a:noFill/>
        </p:spPr>
        <p:txBody>
          <a:bodyPr/>
          <a:lstStyle/>
          <a:p>
            <a:r>
              <a:rPr lang="en-US" smtClean="0">
                <a:ea typeface="ＭＳ Ｐゴシック" charset="-128"/>
              </a:rPr>
              <a:t>Transition to slides for session activities.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2"/>
          <p:cNvSpPr>
            <a:spLocks noChangeArrowheads="1" noTextEdit="1"/>
          </p:cNvSpPr>
          <p:nvPr>
            <p:ph type="sldImg"/>
          </p:nvPr>
        </p:nvSpPr>
        <p:spPr>
          <a:ln/>
        </p:spPr>
      </p:sp>
      <p:sp>
        <p:nvSpPr>
          <p:cNvPr id="9218" name="Rectangle 3"/>
          <p:cNvSpPr>
            <a:spLocks noGrp="1" noChangeArrowheads="1"/>
          </p:cNvSpPr>
          <p:nvPr>
            <p:ph type="body" idx="1"/>
          </p:nvPr>
        </p:nvSpPr>
        <p:spPr>
          <a:noFill/>
        </p:spPr>
        <p:txBody>
          <a:bodyPr/>
          <a:lstStyle/>
          <a:p>
            <a:r>
              <a:rPr lang="en-US" smtClean="0">
                <a:ea typeface="ＭＳ Ｐゴシック" charset="-128"/>
              </a:rPr>
              <a:t>CCSS has now been adopted by 43 states—Unprecedented opportunity to improve mathematics curriculum, teaching and assessment—and, as a result—student learning.</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ChangeArrowheads="1" noTextEdit="1"/>
          </p:cNvSpPr>
          <p:nvPr>
            <p:ph type="sldImg"/>
          </p:nvPr>
        </p:nvSpPr>
        <p:spPr>
          <a:ln/>
        </p:spPr>
      </p:sp>
      <p:sp>
        <p:nvSpPr>
          <p:cNvPr id="64514" name="Rectangle 3"/>
          <p:cNvSpPr>
            <a:spLocks noGrp="1" noChangeArrowheads="1"/>
          </p:cNvSpPr>
          <p:nvPr>
            <p:ph type="body" idx="1"/>
          </p:nvPr>
        </p:nvSpPr>
        <p:spPr>
          <a:noFill/>
        </p:spPr>
        <p:txBody>
          <a:bodyPr/>
          <a:lstStyle/>
          <a:p>
            <a:r>
              <a:rPr lang="en-US" smtClean="0">
                <a:ea typeface="ＭＳ Ｐゴシック" charset="-128"/>
              </a:rPr>
              <a:t>The rest of the slides in this PowerPoint are optional slides related to content standards. </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ChangeArrowheads="1" noTextEdit="1"/>
          </p:cNvSpPr>
          <p:nvPr>
            <p:ph type="sldImg"/>
          </p:nvPr>
        </p:nvSpPr>
        <p:spPr>
          <a:ln/>
        </p:spPr>
      </p:sp>
      <p:sp>
        <p:nvSpPr>
          <p:cNvPr id="66562" name="Rectangle 3"/>
          <p:cNvSpPr>
            <a:spLocks noGrp="1" noChangeArrowheads="1"/>
          </p:cNvSpPr>
          <p:nvPr>
            <p:ph type="body" idx="1"/>
          </p:nvPr>
        </p:nvSpPr>
        <p:spPr>
          <a:noFill/>
        </p:spPr>
        <p:txBody>
          <a:bodyPr/>
          <a:lstStyle/>
          <a:p>
            <a:endParaRPr lang="en-US" smtClean="0">
              <a:ea typeface="ＭＳ Ｐゴシック"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ChangeArrowheads="1" noTextEdit="1"/>
          </p:cNvSpPr>
          <p:nvPr>
            <p:ph type="sldImg"/>
          </p:nvPr>
        </p:nvSpPr>
        <p:spPr>
          <a:ln/>
        </p:spPr>
      </p:sp>
      <p:sp>
        <p:nvSpPr>
          <p:cNvPr id="68610" name="Rectangle 3"/>
          <p:cNvSpPr>
            <a:spLocks noGrp="1" noChangeArrowheads="1"/>
          </p:cNvSpPr>
          <p:nvPr>
            <p:ph type="body" idx="1"/>
          </p:nvPr>
        </p:nvSpPr>
        <p:spPr>
          <a:noFill/>
        </p:spPr>
        <p:txBody>
          <a:bodyPr/>
          <a:lstStyle/>
          <a:p>
            <a:endParaRPr lang="en-US" smtClean="0">
              <a:ea typeface="ＭＳ Ｐゴシック"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ChangeArrowheads="1" noTextEdit="1"/>
          </p:cNvSpPr>
          <p:nvPr>
            <p:ph type="sldImg"/>
          </p:nvPr>
        </p:nvSpPr>
        <p:spPr>
          <a:ln/>
        </p:spPr>
      </p:sp>
      <p:sp>
        <p:nvSpPr>
          <p:cNvPr id="70658" name="Rectangle 3"/>
          <p:cNvSpPr>
            <a:spLocks noGrp="1" noChangeArrowheads="1"/>
          </p:cNvSpPr>
          <p:nvPr>
            <p:ph type="body" idx="1"/>
          </p:nvPr>
        </p:nvSpPr>
        <p:spPr>
          <a:noFill/>
        </p:spPr>
        <p:txBody>
          <a:bodyPr/>
          <a:lstStyle/>
          <a:p>
            <a:endParaRPr lang="en-US" smtClean="0">
              <a:ea typeface="ＭＳ Ｐゴシック"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ChangeArrowheads="1" noTextEdit="1"/>
          </p:cNvSpPr>
          <p:nvPr>
            <p:ph type="sldImg"/>
          </p:nvPr>
        </p:nvSpPr>
        <p:spPr>
          <a:ln/>
        </p:spPr>
      </p:sp>
      <p:sp>
        <p:nvSpPr>
          <p:cNvPr id="72706" name="Rectangle 3"/>
          <p:cNvSpPr>
            <a:spLocks noGrp="1" noChangeArrowheads="1"/>
          </p:cNvSpPr>
          <p:nvPr>
            <p:ph type="body" idx="1"/>
          </p:nvPr>
        </p:nvSpPr>
        <p:spPr>
          <a:noFill/>
        </p:spPr>
        <p:txBody>
          <a:bodyPr/>
          <a:lstStyle/>
          <a:p>
            <a:endParaRPr lang="en-US" smtClean="0">
              <a:ea typeface="ＭＳ Ｐゴシック"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ChangeArrowheads="1" noTextEdit="1"/>
          </p:cNvSpPr>
          <p:nvPr>
            <p:ph type="sldImg"/>
          </p:nvPr>
        </p:nvSpPr>
        <p:spPr>
          <a:ln/>
        </p:spPr>
      </p:sp>
      <p:sp>
        <p:nvSpPr>
          <p:cNvPr id="74754" name="Rectangle 3"/>
          <p:cNvSpPr>
            <a:spLocks noGrp="1" noChangeArrowheads="1"/>
          </p:cNvSpPr>
          <p:nvPr>
            <p:ph type="body" idx="1"/>
          </p:nvPr>
        </p:nvSpPr>
        <p:spPr>
          <a:noFill/>
        </p:spPr>
        <p:txBody>
          <a:bodyPr/>
          <a:lstStyle/>
          <a:p>
            <a:endParaRPr lang="en-US" smtClean="0">
              <a:ea typeface="ＭＳ Ｐゴシック"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ChangeArrowheads="1" noTextEdit="1"/>
          </p:cNvSpPr>
          <p:nvPr>
            <p:ph type="sldImg"/>
          </p:nvPr>
        </p:nvSpPr>
        <p:spPr>
          <a:ln/>
        </p:spPr>
      </p:sp>
      <p:sp>
        <p:nvSpPr>
          <p:cNvPr id="11266" name="Rectangle 3"/>
          <p:cNvSpPr>
            <a:spLocks noGrp="1" noChangeArrowheads="1"/>
          </p:cNvSpPr>
          <p:nvPr>
            <p:ph type="body" idx="1"/>
          </p:nvPr>
        </p:nvSpPr>
        <p:spPr>
          <a:noFill/>
        </p:spPr>
        <p:txBody>
          <a:bodyPr/>
          <a:lstStyle/>
          <a:p>
            <a:r>
              <a:rPr lang="en-US" smtClean="0">
                <a:ea typeface="ＭＳ Ｐゴシック" charset="-128"/>
              </a:rPr>
              <a:t>CCSS poses both major challenges, but also a unique opportunity, to focus energy on improving mathematics education.  The bullets describe major features of CCSS . . Increased rigor will certainly be a challenge; but note that that is accompanied by—</a:t>
            </a:r>
          </a:p>
          <a:p>
            <a:r>
              <a:rPr lang="en-US" smtClean="0">
                <a:ea typeface="ＭＳ Ｐゴシック" charset="-128"/>
              </a:rPr>
              <a:t>Increase emphasis on conceptual understanding—something that many of us have been arguing for for a long time.</a:t>
            </a:r>
          </a:p>
          <a:p>
            <a:r>
              <a:rPr lang="en-US" smtClean="0">
                <a:ea typeface="ＭＳ Ｐゴシック" charset="-128"/>
              </a:rPr>
              <a:t>Organization around core mathematics principles such as place value and properties of operations; calling for students to use these principles, not just memorize them. </a:t>
            </a:r>
          </a:p>
          <a:p>
            <a:r>
              <a:rPr lang="en-US" smtClean="0">
                <a:ea typeface="ＭＳ Ｐゴシック" charset="-128"/>
              </a:rPr>
              <a:t>More focus at each grade level in K-8; to provide instructional time needed for students to develop conceptual understanding.</a:t>
            </a:r>
          </a:p>
          <a:p>
            <a:r>
              <a:rPr lang="en-US" smtClean="0">
                <a:ea typeface="ＭＳ Ｐゴシック" charset="-128"/>
              </a:rPr>
              <a:t>Finally, progressions across grades based on research whenever possible. Large body of research for early number concepts, much less guidance from research as proceed up the grades. When there was not a cognitive research base, writers looked to curriculum documents from other countries for guidance.  </a:t>
            </a:r>
            <a:r>
              <a:rPr lang="ja-JP" altLang="en-US" smtClean="0">
                <a:ea typeface="ＭＳ Ｐゴシック" charset="-128"/>
              </a:rPr>
              <a:t>“</a:t>
            </a:r>
            <a:r>
              <a:rPr lang="en-US" altLang="ja-JP" smtClean="0">
                <a:ea typeface="ＭＳ Ｐゴシック" charset="-128"/>
              </a:rPr>
              <a:t>Research</a:t>
            </a:r>
            <a:r>
              <a:rPr lang="ja-JP" altLang="en-US" smtClean="0">
                <a:ea typeface="ＭＳ Ｐゴシック" charset="-128"/>
              </a:rPr>
              <a:t>”</a:t>
            </a:r>
            <a:r>
              <a:rPr lang="en-US" altLang="ja-JP" smtClean="0">
                <a:ea typeface="ＭＳ Ｐゴシック" charset="-128"/>
              </a:rPr>
              <a:t> in quotes. </a:t>
            </a:r>
            <a:endParaRPr lang="en-US" smtClean="0">
              <a:ea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ChangeArrowheads="1" noTextEdit="1"/>
          </p:cNvSpPr>
          <p:nvPr>
            <p:ph type="sldImg"/>
          </p:nvPr>
        </p:nvSpPr>
        <p:spPr>
          <a:ln/>
        </p:spPr>
      </p:sp>
      <p:sp>
        <p:nvSpPr>
          <p:cNvPr id="13314" name="Rectangle 3"/>
          <p:cNvSpPr>
            <a:spLocks noGrp="1" noChangeArrowheads="1"/>
          </p:cNvSpPr>
          <p:nvPr>
            <p:ph type="body" idx="1"/>
          </p:nvPr>
        </p:nvSpPr>
        <p:spPr>
          <a:noFill/>
        </p:spPr>
        <p:txBody>
          <a:bodyPr/>
          <a:lstStyle/>
          <a:p>
            <a:r>
              <a:rPr lang="en-US" smtClean="0">
                <a:ea typeface="ＭＳ Ｐゴシック" charset="-128"/>
              </a:rPr>
              <a:t>Review parts of standards briefly.</a:t>
            </a:r>
          </a:p>
          <a:p>
            <a:endParaRPr lang="en-US" smtClean="0">
              <a:ea typeface="ＭＳ Ｐゴシック" charset="-128"/>
            </a:endParaRPr>
          </a:p>
          <a:p>
            <a:r>
              <a:rPr lang="en-US" smtClean="0">
                <a:ea typeface="ＭＳ Ｐゴシック" charset="-128"/>
              </a:rPr>
              <a:t>Points to emphasize:</a:t>
            </a:r>
          </a:p>
          <a:p>
            <a:r>
              <a:rPr lang="en-US" smtClean="0">
                <a:ea typeface="ＭＳ Ｐゴシック" charset="-128"/>
              </a:rPr>
              <a:t>CCSS includes background re: criteria and considerations in writing standards. Also includes sections for application to ELLs and Students with Disabilities. These sections are NOT included in the download of the mathematics standards from corestandards.org, but important to read.</a:t>
            </a:r>
          </a:p>
          <a:p>
            <a:endParaRPr lang="en-US" smtClean="0">
              <a:ea typeface="ＭＳ Ｐゴシック" charset="-128"/>
            </a:endParaRPr>
          </a:p>
          <a:p>
            <a:r>
              <a:rPr lang="en-US" smtClean="0">
                <a:ea typeface="ＭＳ Ｐゴシック" charset="-128"/>
              </a:rPr>
              <a:t>Two types of mathematics standards: content and practices</a:t>
            </a:r>
          </a:p>
          <a:p>
            <a:endParaRPr lang="en-US" smtClean="0">
              <a:ea typeface="ＭＳ Ｐゴシック" charset="-128"/>
            </a:endParaRPr>
          </a:p>
          <a:p>
            <a:r>
              <a:rPr lang="en-US" smtClean="0">
                <a:ea typeface="ＭＳ Ｐゴシック" charset="-128"/>
              </a:rPr>
              <a:t>High school standards organized by domains, not grades. Achieve developed </a:t>
            </a:r>
            <a:r>
              <a:rPr lang="ja-JP" altLang="en-US" smtClean="0">
                <a:ea typeface="ＭＳ Ｐゴシック" charset="-128"/>
              </a:rPr>
              <a:t>“</a:t>
            </a:r>
            <a:r>
              <a:rPr lang="en-US" altLang="ja-JP" smtClean="0">
                <a:ea typeface="ＭＳ Ｐゴシック" charset="-128"/>
              </a:rPr>
              <a:t>Model Pathways</a:t>
            </a:r>
            <a:r>
              <a:rPr lang="ja-JP" altLang="en-US" smtClean="0">
                <a:ea typeface="ＭＳ Ｐゴシック" charset="-128"/>
              </a:rPr>
              <a:t>”</a:t>
            </a:r>
            <a:r>
              <a:rPr lang="en-US" altLang="ja-JP" smtClean="0">
                <a:ea typeface="ＭＳ Ｐゴシック" charset="-128"/>
              </a:rPr>
              <a:t>—examples of how HS standards could be organized into courses. Includes both courses for Integrated approach and Silo (Algebra 1-Geometry-Algebra 2) approach.</a:t>
            </a:r>
            <a:endParaRPr lang="en-US" smtClean="0">
              <a:ea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ChangeArrowheads="1" noTextEdit="1"/>
          </p:cNvSpPr>
          <p:nvPr>
            <p:ph type="sldImg"/>
          </p:nvPr>
        </p:nvSpPr>
        <p:spPr>
          <a:ln/>
        </p:spPr>
      </p:sp>
      <p:sp>
        <p:nvSpPr>
          <p:cNvPr id="15362" name="Rectangle 3"/>
          <p:cNvSpPr>
            <a:spLocks noGrp="1" noChangeArrowheads="1"/>
          </p:cNvSpPr>
          <p:nvPr>
            <p:ph type="body" idx="1"/>
          </p:nvPr>
        </p:nvSpPr>
        <p:spPr>
          <a:noFill/>
        </p:spPr>
        <p:txBody>
          <a:bodyPr/>
          <a:lstStyle/>
          <a:p>
            <a:r>
              <a:rPr lang="en-US" smtClean="0">
                <a:ea typeface="ＭＳ Ｐゴシック" charset="-128"/>
              </a:rPr>
              <a:t>An expanded version of mathematics standards that includes the introductory standards-setting sections and sections for ELLs and Students with Disabilities is available on the NCSM website, mathedleadership.org.</a:t>
            </a:r>
          </a:p>
          <a:p>
            <a:endParaRPr lang="en-US" smtClean="0">
              <a:ea typeface="ＭＳ Ｐゴシック" charset="-128"/>
            </a:endParaRPr>
          </a:p>
          <a:p>
            <a:endParaRPr lang="en-US" smtClean="0">
              <a:ea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ChangeArrowheads="1" noTextEdit="1"/>
          </p:cNvSpPr>
          <p:nvPr>
            <p:ph type="sldImg"/>
          </p:nvPr>
        </p:nvSpPr>
        <p:spPr>
          <a:ln/>
        </p:spPr>
      </p:sp>
      <p:sp>
        <p:nvSpPr>
          <p:cNvPr id="17410" name="Rectangle 3"/>
          <p:cNvSpPr>
            <a:spLocks noGrp="1" noChangeArrowheads="1"/>
          </p:cNvSpPr>
          <p:nvPr>
            <p:ph type="body" idx="1"/>
          </p:nvPr>
        </p:nvSpPr>
        <p:spPr>
          <a:noFill/>
        </p:spPr>
        <p:txBody>
          <a:bodyPr/>
          <a:lstStyle/>
          <a:p>
            <a:r>
              <a:rPr lang="en-US" smtClean="0">
                <a:ea typeface="ＭＳ Ｐゴシック" charset="-128"/>
              </a:rPr>
              <a:t>A brief history.  NCTM was the first to introduce </a:t>
            </a:r>
            <a:r>
              <a:rPr lang="ja-JP" altLang="en-US" smtClean="0">
                <a:ea typeface="ＭＳ Ｐゴシック" charset="-128"/>
              </a:rPr>
              <a:t>“</a:t>
            </a:r>
            <a:r>
              <a:rPr lang="en-US" altLang="ja-JP" smtClean="0">
                <a:ea typeface="ＭＳ Ｐゴシック" charset="-128"/>
              </a:rPr>
              <a:t>standards</a:t>
            </a:r>
            <a:r>
              <a:rPr lang="ja-JP" altLang="en-US" smtClean="0">
                <a:ea typeface="ＭＳ Ｐゴシック" charset="-128"/>
              </a:rPr>
              <a:t>”</a:t>
            </a:r>
            <a:r>
              <a:rPr lang="en-US" altLang="ja-JP" smtClean="0">
                <a:ea typeface="ＭＳ Ｐゴシック" charset="-128"/>
              </a:rPr>
              <a:t> in 1989, with publication of C&amp;E ..  NCTM</a:t>
            </a:r>
            <a:r>
              <a:rPr lang="ja-JP" altLang="en-US" smtClean="0">
                <a:ea typeface="ＭＳ Ｐゴシック" charset="-128"/>
              </a:rPr>
              <a:t>’</a:t>
            </a:r>
            <a:r>
              <a:rPr lang="en-US" altLang="ja-JP" smtClean="0">
                <a:ea typeface="ＭＳ Ｐゴシック" charset="-128"/>
              </a:rPr>
              <a:t>s goal was to provide professional guidance about curricular content—that, at that time, was coming de facto from textbook publishers and standardized test publishers. Given that education is a </a:t>
            </a:r>
            <a:r>
              <a:rPr lang="ja-JP" altLang="en-US" smtClean="0">
                <a:ea typeface="ＭＳ Ｐゴシック" charset="-128"/>
              </a:rPr>
              <a:t>“</a:t>
            </a:r>
            <a:r>
              <a:rPr lang="en-US" altLang="ja-JP" smtClean="0">
                <a:ea typeface="ＭＳ Ｐゴシック" charset="-128"/>
              </a:rPr>
              <a:t>state right</a:t>
            </a:r>
            <a:r>
              <a:rPr lang="ja-JP" altLang="en-US" smtClean="0">
                <a:ea typeface="ＭＳ Ｐゴシック" charset="-128"/>
              </a:rPr>
              <a:t>”</a:t>
            </a:r>
            <a:r>
              <a:rPr lang="en-US" altLang="ja-JP" smtClean="0">
                <a:ea typeface="ＭＳ Ｐゴシック" charset="-128"/>
              </a:rPr>
              <a:t>, NCTM did not feel it could produce a </a:t>
            </a:r>
            <a:r>
              <a:rPr lang="ja-JP" altLang="en-US" smtClean="0">
                <a:ea typeface="ＭＳ Ｐゴシック" charset="-128"/>
              </a:rPr>
              <a:t>“</a:t>
            </a:r>
            <a:r>
              <a:rPr lang="en-US" altLang="ja-JP" smtClean="0">
                <a:ea typeface="ＭＳ Ｐゴシック" charset="-128"/>
              </a:rPr>
              <a:t>curriculum document</a:t>
            </a:r>
            <a:r>
              <a:rPr lang="ja-JP" altLang="en-US" smtClean="0">
                <a:ea typeface="ＭＳ Ｐゴシック" charset="-128"/>
              </a:rPr>
              <a:t>”</a:t>
            </a:r>
            <a:r>
              <a:rPr lang="en-US" altLang="ja-JP" smtClean="0">
                <a:ea typeface="ＭＳ Ｐゴシック" charset="-128"/>
              </a:rPr>
              <a:t>—that was going too far. So, instead, they produced </a:t>
            </a:r>
            <a:r>
              <a:rPr lang="ja-JP" altLang="en-US" smtClean="0">
                <a:ea typeface="ＭＳ Ｐゴシック" charset="-128"/>
              </a:rPr>
              <a:t>“</a:t>
            </a:r>
            <a:r>
              <a:rPr lang="en-US" altLang="ja-JP" smtClean="0">
                <a:ea typeface="ＭＳ Ｐゴシック" charset="-128"/>
              </a:rPr>
              <a:t>standards</a:t>
            </a:r>
            <a:r>
              <a:rPr lang="ja-JP" altLang="en-US" smtClean="0">
                <a:ea typeface="ＭＳ Ｐゴシック" charset="-128"/>
              </a:rPr>
              <a:t>”</a:t>
            </a:r>
            <a:r>
              <a:rPr lang="en-US" altLang="ja-JP" smtClean="0">
                <a:ea typeface="ＭＳ Ｐゴシック" charset="-128"/>
              </a:rPr>
              <a:t>.</a:t>
            </a:r>
          </a:p>
          <a:p>
            <a:endParaRPr lang="en-US" smtClean="0">
              <a:ea typeface="ＭＳ Ｐゴシック" charset="-128"/>
            </a:endParaRPr>
          </a:p>
          <a:p>
            <a:r>
              <a:rPr lang="en-US" smtClean="0">
                <a:ea typeface="ＭＳ Ｐゴシック" charset="-128"/>
              </a:rPr>
              <a:t>Rest is history . .  NCTM produced other standards documents listed here. In addition, states each created their own standards documents . .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ChangeArrowheads="1" noTextEdit="1"/>
          </p:cNvSpPr>
          <p:nvPr>
            <p:ph type="sldImg"/>
          </p:nvPr>
        </p:nvSpPr>
        <p:spPr>
          <a:ln/>
        </p:spPr>
      </p:sp>
      <p:sp>
        <p:nvSpPr>
          <p:cNvPr id="19458" name="Rectangle 3"/>
          <p:cNvSpPr>
            <a:spLocks noGrp="1" noChangeArrowheads="1"/>
          </p:cNvSpPr>
          <p:nvPr>
            <p:ph type="body" idx="1"/>
          </p:nvPr>
        </p:nvSpPr>
        <p:spPr>
          <a:noFill/>
        </p:spPr>
        <p:txBody>
          <a:bodyPr/>
          <a:lstStyle/>
          <a:p>
            <a:r>
              <a:rPr lang="en-US" smtClean="0">
                <a:ea typeface="ＭＳ Ｐゴシック" charset="-128"/>
              </a:rPr>
              <a:t>Starting in the late 90</a:t>
            </a:r>
            <a:r>
              <a:rPr lang="ja-JP" altLang="en-US" smtClean="0">
                <a:ea typeface="ＭＳ Ｐゴシック" charset="-128"/>
              </a:rPr>
              <a:t>’</a:t>
            </a:r>
            <a:r>
              <a:rPr lang="en-US" altLang="ja-JP" smtClean="0">
                <a:ea typeface="ＭＳ Ｐゴシック" charset="-128"/>
              </a:rPr>
              <a:t>s, other organizations began producing standards documents as well. </a:t>
            </a:r>
          </a:p>
          <a:p>
            <a:endParaRPr lang="en-US" smtClean="0">
              <a:ea typeface="ＭＳ Ｐゴシック" charset="-128"/>
            </a:endParaRPr>
          </a:p>
          <a:p>
            <a:r>
              <a:rPr lang="en-US" smtClean="0">
                <a:ea typeface="ＭＳ Ｐゴシック" charset="-128"/>
              </a:rPr>
              <a:t>First, New Standards Project that described performance standards for it</a:t>
            </a:r>
            <a:r>
              <a:rPr lang="ja-JP" altLang="en-US" smtClean="0">
                <a:ea typeface="ＭＳ Ｐゴシック" charset="-128"/>
              </a:rPr>
              <a:t>’</a:t>
            </a:r>
            <a:r>
              <a:rPr lang="en-US" altLang="ja-JP" smtClean="0">
                <a:ea typeface="ＭＳ Ｐゴシック" charset="-128"/>
              </a:rPr>
              <a:t>s assessment system.</a:t>
            </a:r>
          </a:p>
          <a:p>
            <a:endParaRPr lang="en-US" smtClean="0">
              <a:ea typeface="ＭＳ Ｐゴシック" charset="-128"/>
            </a:endParaRPr>
          </a:p>
          <a:p>
            <a:r>
              <a:rPr lang="en-US" smtClean="0">
                <a:ea typeface="ＭＳ Ｐゴシック" charset="-128"/>
              </a:rPr>
              <a:t>Then, Achieve created college and career readiness standards, followed by grade level benchmarks.</a:t>
            </a:r>
          </a:p>
          <a:p>
            <a:r>
              <a:rPr lang="en-US" smtClean="0">
                <a:ea typeface="ＭＳ Ｐゴシック" charset="-128"/>
              </a:rPr>
              <a:t>College Board and ACT also produced standards docs. </a:t>
            </a:r>
          </a:p>
          <a:p>
            <a:r>
              <a:rPr lang="en-US" smtClean="0">
                <a:ea typeface="ＭＳ Ｐゴシック" charset="-128"/>
              </a:rPr>
              <a:t>This plethora of standard documents posed significant challenges—and one could argue contributed to incoherence in the system, since different state standards documents called for teaching the same content at different grade levels.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ChangeArrowheads="1" noTextEdit="1"/>
          </p:cNvSpPr>
          <p:nvPr>
            <p:ph type="sldImg"/>
          </p:nvPr>
        </p:nvSpPr>
        <p:spPr>
          <a:ln/>
        </p:spPr>
      </p:sp>
      <p:sp>
        <p:nvSpPr>
          <p:cNvPr id="21506" name="Rectangle 3"/>
          <p:cNvSpPr>
            <a:spLocks noGrp="1" noChangeArrowheads="1"/>
          </p:cNvSpPr>
          <p:nvPr>
            <p:ph type="body" idx="1"/>
          </p:nvPr>
        </p:nvSpPr>
        <p:spPr>
          <a:noFill/>
        </p:spPr>
        <p:txBody>
          <a:bodyPr/>
          <a:lstStyle/>
          <a:p>
            <a:r>
              <a:rPr lang="en-US" smtClean="0">
                <a:ea typeface="ＭＳ Ｐゴシック" charset="-128"/>
              </a:rPr>
              <a:t>In Spring, 2009, the NGA and CCSSO decided that it was time to address the incoherence and inefficiency of each state having their own standards. So, they commissioned Achieve, the College Board, and ACT to develop a set of college and career readiness standards that would be</a:t>
            </a:r>
            <a:r>
              <a:rPr lang="en-US" b="1" smtClean="0">
                <a:ea typeface="ＭＳ Ｐゴシック" charset="-128"/>
              </a:rPr>
              <a:t> available</a:t>
            </a:r>
            <a:r>
              <a:rPr lang="en-US" smtClean="0">
                <a:ea typeface="ＭＳ Ｐゴシック" charset="-128"/>
              </a:rPr>
              <a:t> for states to adopt. Career readiness refers to preparation for jobs with a career path, e.g., ones that would require additional preparation beyond high school, such as technical careers.</a:t>
            </a:r>
          </a:p>
          <a:p>
            <a:r>
              <a:rPr lang="en-US" smtClean="0">
                <a:ea typeface="ＭＳ Ｐゴシック" charset="-128"/>
              </a:rPr>
              <a:t>More specific grade level standards were then developed based on the College and Career Readiness Standards. Again, these are Voluntary National standards.</a:t>
            </a:r>
          </a:p>
          <a:p>
            <a:endParaRPr lang="en-US" smtClean="0">
              <a:ea typeface="ＭＳ Ｐゴシック" charset="-128"/>
            </a:endParaRPr>
          </a:p>
          <a:p>
            <a:endParaRPr lang="en-US" smtClean="0">
              <a:ea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6"/>
          <p:cNvSpPr>
            <a:spLocks noGrp="1" noChangeArrowheads="1"/>
          </p:cNvSpPr>
          <p:nvPr>
            <p:ph type="sldNum" sz="quarter" idx="10"/>
          </p:nvPr>
        </p:nvSpPr>
        <p:spPr>
          <a:ln/>
        </p:spPr>
        <p:txBody>
          <a:bodyPr/>
          <a:lstStyle>
            <a:lvl1pPr>
              <a:defRPr/>
            </a:lvl1pPr>
          </a:lstStyle>
          <a:p>
            <a:fld id="{9913C416-4FA8-4814-A9EC-4023452F339A}" type="slidenum">
              <a:rPr lang="en-US"/>
              <a:pPr/>
              <a:t>‹#›</a:t>
            </a:fld>
            <a:endParaRPr lang="en-US"/>
          </a:p>
        </p:txBody>
      </p:sp>
    </p:spTree>
    <p:extLst>
      <p:ext uri="{BB962C8B-B14F-4D97-AF65-F5344CB8AC3E}">
        <p14:creationId xmlns:p14="http://schemas.microsoft.com/office/powerpoint/2010/main" val="915028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fld id="{367A2003-2C36-4873-B596-15273A65B34F}" type="slidenum">
              <a:rPr lang="en-US"/>
              <a:pPr/>
              <a:t>‹#›</a:t>
            </a:fld>
            <a:endParaRPr lang="en-US"/>
          </a:p>
        </p:txBody>
      </p:sp>
    </p:spTree>
    <p:extLst>
      <p:ext uri="{BB962C8B-B14F-4D97-AF65-F5344CB8AC3E}">
        <p14:creationId xmlns:p14="http://schemas.microsoft.com/office/powerpoint/2010/main" val="11168542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91350" y="228600"/>
            <a:ext cx="1924050" cy="58832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228600"/>
            <a:ext cx="5619750" cy="5883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fld id="{56B22087-CD4A-4A97-A942-5083D5F6F540}" type="slidenum">
              <a:rPr lang="en-US"/>
              <a:pPr/>
              <a:t>‹#›</a:t>
            </a:fld>
            <a:endParaRPr lang="en-US"/>
          </a:p>
        </p:txBody>
      </p:sp>
    </p:spTree>
    <p:extLst>
      <p:ext uri="{BB962C8B-B14F-4D97-AF65-F5344CB8AC3E}">
        <p14:creationId xmlns:p14="http://schemas.microsoft.com/office/powerpoint/2010/main" val="17060033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7620000" cy="1023938"/>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316038" y="1589088"/>
            <a:ext cx="3722687" cy="45227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5191125" y="1589088"/>
            <a:ext cx="3724275" cy="4522787"/>
          </a:xfrm>
        </p:spPr>
        <p:txBody>
          <a:bodyPr/>
          <a:lstStyle/>
          <a:p>
            <a:pPr lvl="0"/>
            <a:endParaRPr lang="en-US" noProof="0" smtClean="0"/>
          </a:p>
        </p:txBody>
      </p:sp>
      <p:sp>
        <p:nvSpPr>
          <p:cNvPr id="5" name="Rectangle 6"/>
          <p:cNvSpPr>
            <a:spLocks noGrp="1" noChangeArrowheads="1"/>
          </p:cNvSpPr>
          <p:nvPr>
            <p:ph type="sldNum" sz="quarter" idx="10"/>
          </p:nvPr>
        </p:nvSpPr>
        <p:spPr>
          <a:ln/>
        </p:spPr>
        <p:txBody>
          <a:bodyPr/>
          <a:lstStyle>
            <a:lvl1pPr>
              <a:defRPr/>
            </a:lvl1pPr>
          </a:lstStyle>
          <a:p>
            <a:fld id="{8DC27FD2-CE22-4DB3-AE20-0450A6324EB9}" type="slidenum">
              <a:rPr lang="en-US"/>
              <a:pPr/>
              <a:t>‹#›</a:t>
            </a:fld>
            <a:endParaRPr lang="en-US"/>
          </a:p>
        </p:txBody>
      </p:sp>
    </p:spTree>
    <p:extLst>
      <p:ext uri="{BB962C8B-B14F-4D97-AF65-F5344CB8AC3E}">
        <p14:creationId xmlns:p14="http://schemas.microsoft.com/office/powerpoint/2010/main" val="3494462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fld id="{1E342576-0335-40BA-A926-4ACB7CA4E4BB}" type="slidenum">
              <a:rPr lang="en-US"/>
              <a:pPr/>
              <a:t>‹#›</a:t>
            </a:fld>
            <a:endParaRPr lang="en-US"/>
          </a:p>
        </p:txBody>
      </p:sp>
    </p:spTree>
    <p:extLst>
      <p:ext uri="{BB962C8B-B14F-4D97-AF65-F5344CB8AC3E}">
        <p14:creationId xmlns:p14="http://schemas.microsoft.com/office/powerpoint/2010/main" val="776829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fld id="{96792333-4177-46BB-BDA5-F44046D4B59F}" type="slidenum">
              <a:rPr lang="en-US"/>
              <a:pPr/>
              <a:t>‹#›</a:t>
            </a:fld>
            <a:endParaRPr lang="en-US"/>
          </a:p>
        </p:txBody>
      </p:sp>
    </p:spTree>
    <p:extLst>
      <p:ext uri="{BB962C8B-B14F-4D97-AF65-F5344CB8AC3E}">
        <p14:creationId xmlns:p14="http://schemas.microsoft.com/office/powerpoint/2010/main" val="1927348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16038" y="1589088"/>
            <a:ext cx="3722687" cy="4522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91125" y="1589088"/>
            <a:ext cx="3724275" cy="4522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fld id="{0FC7EA67-EFF0-4F67-A697-B67E575FDB3E}" type="slidenum">
              <a:rPr lang="en-US"/>
              <a:pPr/>
              <a:t>‹#›</a:t>
            </a:fld>
            <a:endParaRPr lang="en-US"/>
          </a:p>
        </p:txBody>
      </p:sp>
    </p:spTree>
    <p:extLst>
      <p:ext uri="{BB962C8B-B14F-4D97-AF65-F5344CB8AC3E}">
        <p14:creationId xmlns:p14="http://schemas.microsoft.com/office/powerpoint/2010/main" val="1957277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fld id="{83279F36-5FF0-4ACD-81F5-9E569967C3D6}" type="slidenum">
              <a:rPr lang="en-US"/>
              <a:pPr/>
              <a:t>‹#›</a:t>
            </a:fld>
            <a:endParaRPr lang="en-US"/>
          </a:p>
        </p:txBody>
      </p:sp>
    </p:spTree>
    <p:extLst>
      <p:ext uri="{BB962C8B-B14F-4D97-AF65-F5344CB8AC3E}">
        <p14:creationId xmlns:p14="http://schemas.microsoft.com/office/powerpoint/2010/main" val="41262355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fld id="{ED60ABEF-98C5-4958-8B7A-6ABD91CFFE83}" type="slidenum">
              <a:rPr lang="en-US"/>
              <a:pPr/>
              <a:t>‹#›</a:t>
            </a:fld>
            <a:endParaRPr lang="en-US"/>
          </a:p>
        </p:txBody>
      </p:sp>
    </p:spTree>
    <p:extLst>
      <p:ext uri="{BB962C8B-B14F-4D97-AF65-F5344CB8AC3E}">
        <p14:creationId xmlns:p14="http://schemas.microsoft.com/office/powerpoint/2010/main" val="3428915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fld id="{89197C6A-F644-41E8-AA6F-E641069C6500}" type="slidenum">
              <a:rPr lang="en-US"/>
              <a:pPr/>
              <a:t>‹#›</a:t>
            </a:fld>
            <a:endParaRPr lang="en-US"/>
          </a:p>
        </p:txBody>
      </p:sp>
    </p:spTree>
    <p:extLst>
      <p:ext uri="{BB962C8B-B14F-4D97-AF65-F5344CB8AC3E}">
        <p14:creationId xmlns:p14="http://schemas.microsoft.com/office/powerpoint/2010/main" val="2596696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2D1B1A5F-4858-45D4-ACE7-7B9978D60C55}" type="slidenum">
              <a:rPr lang="en-US"/>
              <a:pPr/>
              <a:t>‹#›</a:t>
            </a:fld>
            <a:endParaRPr lang="en-US"/>
          </a:p>
        </p:txBody>
      </p:sp>
    </p:spTree>
    <p:extLst>
      <p:ext uri="{BB962C8B-B14F-4D97-AF65-F5344CB8AC3E}">
        <p14:creationId xmlns:p14="http://schemas.microsoft.com/office/powerpoint/2010/main" val="2005219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33539667-A1B7-465C-A3A5-911F4BB6134B}" type="slidenum">
              <a:rPr lang="en-US"/>
              <a:pPr/>
              <a:t>‹#›</a:t>
            </a:fld>
            <a:endParaRPr lang="en-US"/>
          </a:p>
        </p:txBody>
      </p:sp>
    </p:spTree>
    <p:extLst>
      <p:ext uri="{BB962C8B-B14F-4D97-AF65-F5344CB8AC3E}">
        <p14:creationId xmlns:p14="http://schemas.microsoft.com/office/powerpoint/2010/main" val="12587803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19200" y="228600"/>
            <a:ext cx="7620000" cy="102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316038" y="1589088"/>
            <a:ext cx="7599362" cy="452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
          <p:cNvSpPr>
            <a:spLocks noGrp="1" noChangeArrowheads="1"/>
          </p:cNvSpPr>
          <p:nvPr>
            <p:ph type="sldNum" sz="quarter" idx="4"/>
          </p:nvPr>
        </p:nvSpPr>
        <p:spPr bwMode="auto">
          <a:xfrm>
            <a:off x="8410575" y="6400800"/>
            <a:ext cx="439738"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latin typeface="Times" charset="0"/>
              </a:defRPr>
            </a:lvl1pPr>
          </a:lstStyle>
          <a:p>
            <a:fld id="{B9A6F4E9-D1A9-4755-B407-7AC0622F4CDD}" type="slidenum">
              <a:rPr lang="en-US"/>
              <a:pPr/>
              <a:t>‹#›</a:t>
            </a:fld>
            <a:endParaRPr lang="en-US"/>
          </a:p>
        </p:txBody>
      </p:sp>
      <p:sp>
        <p:nvSpPr>
          <p:cNvPr id="1029" name="Rectangle 8"/>
          <p:cNvSpPr>
            <a:spLocks noChangeArrowheads="1"/>
          </p:cNvSpPr>
          <p:nvPr/>
        </p:nvSpPr>
        <p:spPr bwMode="auto">
          <a:xfrm>
            <a:off x="1066800" y="1270000"/>
            <a:ext cx="8077200" cy="152400"/>
          </a:xfrm>
          <a:prstGeom prst="rect">
            <a:avLst/>
          </a:prstGeom>
          <a:gradFill rotWithShape="0">
            <a:gsLst>
              <a:gs pos="0">
                <a:srgbClr val="332914"/>
              </a:gs>
              <a:gs pos="50000">
                <a:srgbClr val="FFCC66"/>
              </a:gs>
              <a:gs pos="100000">
                <a:srgbClr val="332914"/>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sz="2400">
              <a:latin typeface="Arial" pitchFamily="34" charset="0"/>
            </a:endParaRPr>
          </a:p>
        </p:txBody>
      </p:sp>
      <p:grpSp>
        <p:nvGrpSpPr>
          <p:cNvPr id="2" name="Group 8"/>
          <p:cNvGrpSpPr>
            <a:grpSpLocks/>
          </p:cNvGrpSpPr>
          <p:nvPr/>
        </p:nvGrpSpPr>
        <p:grpSpPr bwMode="auto">
          <a:xfrm>
            <a:off x="0" y="0"/>
            <a:ext cx="1028700" cy="6858000"/>
            <a:chOff x="0" y="0"/>
            <a:chExt cx="648" cy="4320"/>
          </a:xfrm>
        </p:grpSpPr>
        <p:grpSp>
          <p:nvGrpSpPr>
            <p:cNvPr id="1032" name="Group 7"/>
            <p:cNvGrpSpPr>
              <a:grpSpLocks/>
            </p:cNvGrpSpPr>
            <p:nvPr/>
          </p:nvGrpSpPr>
          <p:grpSpPr bwMode="auto">
            <a:xfrm>
              <a:off x="0" y="0"/>
              <a:ext cx="639" cy="4320"/>
              <a:chOff x="0" y="0"/>
              <a:chExt cx="639" cy="4320"/>
            </a:xfrm>
          </p:grpSpPr>
          <p:pic>
            <p:nvPicPr>
              <p:cNvPr id="1036" name="Picture 8"/>
              <p:cNvPicPr>
                <a:picLocks noChangeAspect="1" noChangeArrowheads="1"/>
              </p:cNvPicPr>
              <p:nvPr userDrawn="1"/>
            </p:nvPicPr>
            <p:blipFill>
              <a:blip r:embed="rId14">
                <a:extLst>
                  <a:ext uri="{28A0092B-C50C-407E-A947-70E740481C1C}">
                    <a14:useLocalDpi xmlns:a14="http://schemas.microsoft.com/office/drawing/2010/main" val="0"/>
                  </a:ext>
                </a:extLst>
              </a:blip>
              <a:srcRect l="17122" r="8681"/>
              <a:stretch>
                <a:fillRect/>
              </a:stretch>
            </p:blipFill>
            <p:spPr bwMode="auto">
              <a:xfrm>
                <a:off x="0" y="0"/>
                <a:ext cx="639" cy="432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37" name="Picture 9"/>
              <p:cNvPicPr>
                <a:picLocks noChangeAspect="1" noChangeArrowheads="1"/>
              </p:cNvPicPr>
              <p:nvPr userDrawn="1"/>
            </p:nvPicPr>
            <p:blipFill>
              <a:blip r:embed="rId15">
                <a:extLst>
                  <a:ext uri="{28A0092B-C50C-407E-A947-70E740481C1C}">
                    <a14:useLocalDpi xmlns:a14="http://schemas.microsoft.com/office/drawing/2010/main" val="0"/>
                  </a:ext>
                </a:extLst>
              </a:blip>
              <a:srcRect t="9525"/>
              <a:stretch>
                <a:fillRect/>
              </a:stretch>
            </p:blipFill>
            <p:spPr bwMode="auto">
              <a:xfrm>
                <a:off x="0" y="2400"/>
                <a:ext cx="637" cy="912"/>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grpSp>
          <p:nvGrpSpPr>
            <p:cNvPr id="1033" name="Group 12"/>
            <p:cNvGrpSpPr>
              <a:grpSpLocks/>
            </p:cNvGrpSpPr>
            <p:nvPr/>
          </p:nvGrpSpPr>
          <p:grpSpPr bwMode="auto">
            <a:xfrm>
              <a:off x="0" y="556"/>
              <a:ext cx="648" cy="410"/>
              <a:chOff x="0" y="556"/>
              <a:chExt cx="648" cy="410"/>
            </a:xfrm>
          </p:grpSpPr>
          <p:pic>
            <p:nvPicPr>
              <p:cNvPr id="1034" name="Picture 13"/>
              <p:cNvPicPr>
                <a:picLocks noChangeAspect="1" noChangeArrowheads="1"/>
              </p:cNvPicPr>
              <p:nvPr userDrawn="1"/>
            </p:nvPicPr>
            <p:blipFill>
              <a:blip r:embed="rId16">
                <a:extLst>
                  <a:ext uri="{28A0092B-C50C-407E-A947-70E740481C1C}">
                    <a14:useLocalDpi xmlns:a14="http://schemas.microsoft.com/office/drawing/2010/main" val="0"/>
                  </a:ext>
                </a:extLst>
              </a:blip>
              <a:srcRect r="47333"/>
              <a:stretch>
                <a:fillRect/>
              </a:stretch>
            </p:blipFill>
            <p:spPr bwMode="auto">
              <a:xfrm>
                <a:off x="0" y="556"/>
                <a:ext cx="640" cy="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Rectangle 14"/>
              <p:cNvSpPr>
                <a:spLocks noChangeArrowheads="1"/>
              </p:cNvSpPr>
              <p:nvPr userDrawn="1"/>
            </p:nvSpPr>
            <p:spPr bwMode="auto">
              <a:xfrm>
                <a:off x="208" y="568"/>
                <a:ext cx="440" cy="96"/>
              </a:xfrm>
              <a:prstGeom prst="rect">
                <a:avLst/>
              </a:prstGeom>
              <a:solidFill>
                <a:schemeClr val="tx2"/>
              </a:solidFill>
              <a:ln w="9525">
                <a:solidFill>
                  <a:schemeClr val="tx1"/>
                </a:solidFill>
                <a:miter lim="800000"/>
                <a:headEnd/>
                <a:tailEnd/>
              </a:ln>
            </p:spPr>
            <p:txBody>
              <a:bodyPr wrap="none" anchor="ctr"/>
              <a:lstStyle/>
              <a:p>
                <a:endParaRPr lang="en-US" sz="2400">
                  <a:latin typeface="Arial" pitchFamily="34" charset="0"/>
                </a:endParaRPr>
              </a:p>
            </p:txBody>
          </p:sp>
        </p:grpSp>
      </p:grpSp>
      <p:sp>
        <p:nvSpPr>
          <p:cNvPr id="239633" name="Text Box 17"/>
          <p:cNvSpPr txBox="1">
            <a:spLocks noChangeArrowheads="1"/>
          </p:cNvSpPr>
          <p:nvPr userDrawn="1"/>
        </p:nvSpPr>
        <p:spPr bwMode="auto">
          <a:xfrm>
            <a:off x="1127125" y="6415088"/>
            <a:ext cx="4373563"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a:latin typeface="Times New Roman" charset="0"/>
                <a:ea typeface="ＭＳ Ｐゴシック" charset="0"/>
              </a:rPr>
              <a:t>National Council of Supervisors of Mathematics</a:t>
            </a:r>
          </a:p>
          <a:p>
            <a:pPr>
              <a:defRPr/>
            </a:pPr>
            <a:r>
              <a:rPr lang="en-US">
                <a:latin typeface="Times New Roman" charset="0"/>
                <a:ea typeface="ＭＳ Ｐゴシック" charset="0"/>
              </a:rPr>
              <a:t>CCSS Standards of Mathematical Practice: Getting Started</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iming>
    <p:tnLst>
      <p:par>
        <p:cTn id="1" dur="indefinite" restart="never" nodeType="tmRoot"/>
      </p:par>
    </p:tnLst>
  </p:timing>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Times"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Times"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Times" charset="0"/>
          <a:ea typeface="ＭＳ Ｐゴシック" charset="0"/>
          <a:cs typeface="ＭＳ Ｐゴシック" charset="0"/>
        </a:defRPr>
      </a:lvl5pPr>
      <a:lvl6pPr marL="457200" algn="ctr" rtl="0" eaLnBrk="0" fontAlgn="base" hangingPunct="0">
        <a:spcBef>
          <a:spcPct val="0"/>
        </a:spcBef>
        <a:spcAft>
          <a:spcPct val="0"/>
        </a:spcAft>
        <a:defRPr sz="4400">
          <a:solidFill>
            <a:schemeClr val="tx2"/>
          </a:solidFill>
          <a:latin typeface="Times" charset="0"/>
          <a:ea typeface="ＭＳ Ｐゴシック" charset="0"/>
          <a:cs typeface="ＭＳ Ｐゴシック" charset="0"/>
        </a:defRPr>
      </a:lvl6pPr>
      <a:lvl7pPr marL="914400" algn="ctr" rtl="0" eaLnBrk="0" fontAlgn="base" hangingPunct="0">
        <a:spcBef>
          <a:spcPct val="0"/>
        </a:spcBef>
        <a:spcAft>
          <a:spcPct val="0"/>
        </a:spcAft>
        <a:defRPr sz="4400">
          <a:solidFill>
            <a:schemeClr val="tx2"/>
          </a:solidFill>
          <a:latin typeface="Times" charset="0"/>
          <a:ea typeface="ＭＳ Ｐゴシック" charset="0"/>
          <a:cs typeface="ＭＳ Ｐゴシック" charset="0"/>
        </a:defRPr>
      </a:lvl7pPr>
      <a:lvl8pPr marL="1371600" algn="ctr" rtl="0" eaLnBrk="0" fontAlgn="base" hangingPunct="0">
        <a:spcBef>
          <a:spcPct val="0"/>
        </a:spcBef>
        <a:spcAft>
          <a:spcPct val="0"/>
        </a:spcAft>
        <a:defRPr sz="4400">
          <a:solidFill>
            <a:schemeClr val="tx2"/>
          </a:solidFill>
          <a:latin typeface="Times" charset="0"/>
          <a:ea typeface="ＭＳ Ｐゴシック" charset="0"/>
          <a:cs typeface="ＭＳ Ｐゴシック" charset="0"/>
        </a:defRPr>
      </a:lvl8pPr>
      <a:lvl9pPr marL="1828800" algn="ctr" rtl="0" eaLnBrk="0" fontAlgn="base" hangingPunct="0">
        <a:spcBef>
          <a:spcPct val="0"/>
        </a:spcBef>
        <a:spcAft>
          <a:spcPct val="0"/>
        </a:spcAft>
        <a:defRPr sz="4400">
          <a:solidFill>
            <a:schemeClr val="tx2"/>
          </a:solidFill>
          <a:latin typeface="Times"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image" Target="../media/image6.png"/><Relationship Id="rId7"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389E2059-01F6-49D8-A04E-D68728C3EE9D}" type="slidenum">
              <a:rPr lang="en-US">
                <a:latin typeface="Times" charset="0"/>
              </a:rPr>
              <a:pPr/>
              <a:t>1</a:t>
            </a:fld>
            <a:endParaRPr lang="en-US">
              <a:latin typeface="Times" charset="0"/>
            </a:endParaRPr>
          </a:p>
        </p:txBody>
      </p:sp>
      <p:sp>
        <p:nvSpPr>
          <p:cNvPr id="4098" name="Rectangle 2"/>
          <p:cNvSpPr>
            <a:spLocks noGrp="1" noChangeArrowheads="1"/>
          </p:cNvSpPr>
          <p:nvPr>
            <p:ph type="subTitle" idx="1"/>
          </p:nvPr>
        </p:nvSpPr>
        <p:spPr>
          <a:xfrm>
            <a:off x="1600200" y="2362200"/>
            <a:ext cx="7010400" cy="3352800"/>
          </a:xfrm>
        </p:spPr>
        <p:txBody>
          <a:bodyPr/>
          <a:lstStyle/>
          <a:p>
            <a:r>
              <a:rPr lang="en-US" sz="3000" smtClean="0"/>
              <a:t>The Common Core State Standards</a:t>
            </a:r>
            <a:r>
              <a:rPr lang="en-US" sz="4400" smtClean="0">
                <a:solidFill>
                  <a:srgbClr val="A31C12"/>
                </a:solidFill>
              </a:rPr>
              <a:t> </a:t>
            </a:r>
          </a:p>
          <a:p>
            <a:endParaRPr lang="en-US" sz="1600" smtClean="0">
              <a:solidFill>
                <a:srgbClr val="A31C12"/>
              </a:solidFill>
            </a:endParaRPr>
          </a:p>
          <a:p>
            <a:r>
              <a:rPr lang="en-US" smtClean="0">
                <a:solidFill>
                  <a:srgbClr val="087D0B"/>
                </a:solidFill>
              </a:rPr>
              <a:t>Illustrating the Standards for Mathematical Practice:</a:t>
            </a:r>
          </a:p>
          <a:p>
            <a:r>
              <a:rPr lang="en-US" i="1" smtClean="0">
                <a:solidFill>
                  <a:srgbClr val="087D0B"/>
                </a:solidFill>
              </a:rPr>
              <a:t>Getting Started</a:t>
            </a:r>
          </a:p>
          <a:p>
            <a:endParaRPr lang="en-US" sz="1000" b="1" smtClean="0"/>
          </a:p>
          <a:p>
            <a:endParaRPr lang="en-US" sz="800" smtClean="0"/>
          </a:p>
          <a:p>
            <a:r>
              <a:rPr lang="en-US" sz="2400" smtClean="0"/>
              <a:t>www.mathedleadership.org</a:t>
            </a:r>
          </a:p>
        </p:txBody>
      </p:sp>
      <p:sp>
        <p:nvSpPr>
          <p:cNvPr id="4099" name="Rectangle 3"/>
          <p:cNvSpPr>
            <a:spLocks noChangeArrowheads="1"/>
          </p:cNvSpPr>
          <p:nvPr/>
        </p:nvSpPr>
        <p:spPr bwMode="auto">
          <a:xfrm>
            <a:off x="2046288" y="2847975"/>
            <a:ext cx="1841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endParaRPr lang="en-US" sz="2400">
              <a:latin typeface="Arial" pitchFamily="34" charset="0"/>
            </a:endParaRPr>
          </a:p>
        </p:txBody>
      </p:sp>
      <p:sp>
        <p:nvSpPr>
          <p:cNvPr id="4100" name="Rectangle 4"/>
          <p:cNvSpPr>
            <a:spLocks noChangeArrowheads="1"/>
          </p:cNvSpPr>
          <p:nvPr/>
        </p:nvSpPr>
        <p:spPr bwMode="auto">
          <a:xfrm>
            <a:off x="1066800" y="1219200"/>
            <a:ext cx="8077200" cy="381000"/>
          </a:xfrm>
          <a:prstGeom prst="rect">
            <a:avLst/>
          </a:prstGeom>
          <a:solidFill>
            <a:schemeClr val="bg1"/>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p>
        </p:txBody>
      </p:sp>
      <p:sp>
        <p:nvSpPr>
          <p:cNvPr id="4101" name="Rectangle 5"/>
          <p:cNvSpPr>
            <a:spLocks noGrp="1" noChangeArrowheads="1"/>
          </p:cNvSpPr>
          <p:nvPr>
            <p:ph type="ctrTitle"/>
          </p:nvPr>
        </p:nvSpPr>
        <p:spPr>
          <a:xfrm>
            <a:off x="1143000" y="533400"/>
            <a:ext cx="7772400" cy="1143000"/>
          </a:xfrm>
        </p:spPr>
        <p:txBody>
          <a:bodyPr/>
          <a:lstStyle/>
          <a:p>
            <a:r>
              <a:rPr lang="en-US" smtClean="0"/>
              <a:t>The National Council of Supervisors of Mathematics</a:t>
            </a:r>
          </a:p>
        </p:txBody>
      </p:sp>
      <p:sp>
        <p:nvSpPr>
          <p:cNvPr id="4102" name="Rectangle 6"/>
          <p:cNvSpPr>
            <a:spLocks noChangeArrowheads="1"/>
          </p:cNvSpPr>
          <p:nvPr/>
        </p:nvSpPr>
        <p:spPr bwMode="auto">
          <a:xfrm>
            <a:off x="1554163" y="2209800"/>
            <a:ext cx="7132637" cy="3581400"/>
          </a:xfrm>
          <a:prstGeom prst="rect">
            <a:avLst/>
          </a:prstGeom>
          <a:noFill/>
          <a:ln w="76200" cmpd="tri">
            <a:solidFill>
              <a:srgbClr val="CC990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a:spcBef>
                <a:spcPct val="20000"/>
              </a:spcBef>
            </a:pPr>
            <a:r>
              <a:rPr lang="en-US" sz="2800"/>
              <a:t/>
            </a:r>
            <a:br>
              <a:rPr lang="en-US" sz="2800"/>
            </a:br>
            <a:endParaRPr lang="en-US" sz="2000" b="1"/>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2FD51E55-0F05-4AD5-8BC7-BF5F7F8D1EE4}" type="slidenum">
              <a:rPr lang="en-US">
                <a:latin typeface="Times" charset="0"/>
              </a:rPr>
              <a:pPr/>
              <a:t>10</a:t>
            </a:fld>
            <a:endParaRPr lang="en-US">
              <a:latin typeface="Times" charset="0"/>
            </a:endParaRPr>
          </a:p>
        </p:txBody>
      </p:sp>
      <p:sp>
        <p:nvSpPr>
          <p:cNvPr id="22530" name="Rectangle 2"/>
          <p:cNvSpPr>
            <a:spLocks noGrp="1" noChangeArrowheads="1"/>
          </p:cNvSpPr>
          <p:nvPr>
            <p:ph type="title"/>
          </p:nvPr>
        </p:nvSpPr>
        <p:spPr/>
        <p:txBody>
          <a:bodyPr/>
          <a:lstStyle/>
          <a:p>
            <a:r>
              <a:rPr lang="en-US" sz="4000" smtClean="0"/>
              <a:t>Common Core State Standards</a:t>
            </a:r>
          </a:p>
        </p:txBody>
      </p:sp>
      <p:sp>
        <p:nvSpPr>
          <p:cNvPr id="22531" name="Rectangle 3"/>
          <p:cNvSpPr>
            <a:spLocks noGrp="1" noChangeArrowheads="1"/>
          </p:cNvSpPr>
          <p:nvPr>
            <p:ph type="body" idx="1"/>
          </p:nvPr>
        </p:nvSpPr>
        <p:spPr>
          <a:xfrm>
            <a:off x="1514475" y="1589088"/>
            <a:ext cx="7400925" cy="4522787"/>
          </a:xfrm>
        </p:spPr>
        <p:txBody>
          <a:bodyPr/>
          <a:lstStyle/>
          <a:p>
            <a:r>
              <a:rPr lang="en-US" sz="2800" smtClean="0"/>
              <a:t>Mathematics Standards</a:t>
            </a:r>
          </a:p>
          <a:p>
            <a:pPr lvl="1"/>
            <a:r>
              <a:rPr lang="en-US" sz="2400" smtClean="0"/>
              <a:t>Lead writers: Phil Daro, Bill McCallum, Jason Zimba,</a:t>
            </a:r>
          </a:p>
          <a:p>
            <a:pPr lvl="1"/>
            <a:r>
              <a:rPr lang="en-US" sz="2400" smtClean="0"/>
              <a:t>Writing teams</a:t>
            </a:r>
          </a:p>
          <a:p>
            <a:pPr lvl="1"/>
            <a:r>
              <a:rPr lang="en-US" sz="2400" smtClean="0"/>
              <a:t>Review teams</a:t>
            </a:r>
          </a:p>
          <a:p>
            <a:r>
              <a:rPr lang="en-US" sz="2800" smtClean="0"/>
              <a:t>Two rounds of public review and feedback</a:t>
            </a:r>
          </a:p>
          <a:p>
            <a:r>
              <a:rPr lang="en-US" sz="2800" smtClean="0"/>
              <a:t>States have option to adopt</a:t>
            </a:r>
          </a:p>
          <a:p>
            <a:pPr lvl="1"/>
            <a:r>
              <a:rPr lang="en-US" sz="2400" smtClean="0"/>
              <a:t>Verbatim</a:t>
            </a:r>
          </a:p>
          <a:p>
            <a:pPr lvl="1"/>
            <a:r>
              <a:rPr lang="en-US" sz="2400" smtClean="0"/>
              <a:t>85% of State Standards must be CCSS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A8CEF581-C538-4FAD-B1D1-7311DDC1D9D3}" type="slidenum">
              <a:rPr lang="en-US">
                <a:latin typeface="Times" charset="0"/>
              </a:rPr>
              <a:pPr/>
              <a:t>11</a:t>
            </a:fld>
            <a:endParaRPr lang="en-US">
              <a:latin typeface="Times" charset="0"/>
            </a:endParaRPr>
          </a:p>
        </p:txBody>
      </p:sp>
      <p:sp>
        <p:nvSpPr>
          <p:cNvPr id="24578" name="Rectangle 2"/>
          <p:cNvSpPr>
            <a:spLocks noGrp="1" noChangeArrowheads="1"/>
          </p:cNvSpPr>
          <p:nvPr>
            <p:ph type="title"/>
          </p:nvPr>
        </p:nvSpPr>
        <p:spPr/>
        <p:txBody>
          <a:bodyPr/>
          <a:lstStyle/>
          <a:p>
            <a:r>
              <a:rPr lang="en-US" smtClean="0"/>
              <a:t>What</a:t>
            </a:r>
            <a:r>
              <a:rPr lang="ja-JP" altLang="en-US" smtClean="0"/>
              <a:t>’</a:t>
            </a:r>
            <a:r>
              <a:rPr lang="en-US" altLang="ja-JP" smtClean="0"/>
              <a:t>s different about CCSS?</a:t>
            </a:r>
            <a:endParaRPr lang="en-US" smtClean="0"/>
          </a:p>
        </p:txBody>
      </p:sp>
      <p:sp>
        <p:nvSpPr>
          <p:cNvPr id="294915" name="Rectangle 3"/>
          <p:cNvSpPr>
            <a:spLocks noGrp="1" noChangeArrowheads="1"/>
          </p:cNvSpPr>
          <p:nvPr>
            <p:ph type="body" idx="1"/>
          </p:nvPr>
        </p:nvSpPr>
        <p:spPr>
          <a:xfrm>
            <a:off x="2152650" y="1746250"/>
            <a:ext cx="6762750" cy="4365625"/>
          </a:xfrm>
        </p:spPr>
        <p:txBody>
          <a:bodyPr/>
          <a:lstStyle/>
          <a:p>
            <a:r>
              <a:rPr lang="en-US" sz="4000" smtClean="0"/>
              <a:t>Accountability</a:t>
            </a:r>
          </a:p>
          <a:p>
            <a:pPr>
              <a:spcBef>
                <a:spcPct val="50000"/>
              </a:spcBef>
            </a:pPr>
            <a:r>
              <a:rPr lang="en-US" sz="4000" smtClean="0"/>
              <a:t>Accountability</a:t>
            </a:r>
          </a:p>
          <a:p>
            <a:pPr>
              <a:spcBef>
                <a:spcPct val="50000"/>
              </a:spcBef>
            </a:pPr>
            <a:r>
              <a:rPr lang="en-US" sz="4000" smtClean="0"/>
              <a:t>Accountability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491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491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491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91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16B44D9A-EB75-4C9F-9A03-EFF1D773BDA5}" type="slidenum">
              <a:rPr lang="en-US">
                <a:latin typeface="Times" charset="0"/>
              </a:rPr>
              <a:pPr/>
              <a:t>12</a:t>
            </a:fld>
            <a:endParaRPr lang="en-US">
              <a:latin typeface="Times" charset="0"/>
            </a:endParaRPr>
          </a:p>
        </p:txBody>
      </p:sp>
      <p:sp>
        <p:nvSpPr>
          <p:cNvPr id="26626" name="Slide Number Placeholder 5"/>
          <p:cNvSpPr txBox="1">
            <a:spLocks noGrp="1"/>
          </p:cNvSpPr>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pPr algn="r"/>
            <a:endParaRPr lang="en-US">
              <a:latin typeface="Arial" pitchFamily="34" charset="0"/>
            </a:endParaRPr>
          </a:p>
        </p:txBody>
      </p:sp>
      <p:sp>
        <p:nvSpPr>
          <p:cNvPr id="26627" name="Rectangle 2"/>
          <p:cNvSpPr>
            <a:spLocks noGrp="1" noChangeArrowheads="1"/>
          </p:cNvSpPr>
          <p:nvPr>
            <p:ph type="ctrTitle" idx="4294967295"/>
          </p:nvPr>
        </p:nvSpPr>
        <p:spPr>
          <a:xfrm>
            <a:off x="1066800" y="304800"/>
            <a:ext cx="8077200" cy="1143000"/>
          </a:xfrm>
        </p:spPr>
        <p:txBody>
          <a:bodyPr/>
          <a:lstStyle/>
          <a:p>
            <a:pPr eaLnBrk="1" hangingPunct="1"/>
            <a:r>
              <a:rPr lang="en-US" sz="4000" smtClean="0"/>
              <a:t>What</a:t>
            </a:r>
            <a:r>
              <a:rPr lang="ja-JP" altLang="en-US" sz="4000" smtClean="0"/>
              <a:t>’</a:t>
            </a:r>
            <a:r>
              <a:rPr lang="en-US" altLang="ja-JP" sz="4000" smtClean="0"/>
              <a:t>s different about CCSS?</a:t>
            </a:r>
            <a:endParaRPr lang="en-US" sz="4000" smtClean="0"/>
          </a:p>
        </p:txBody>
      </p:sp>
      <p:sp>
        <p:nvSpPr>
          <p:cNvPr id="26628" name="Rectangle 3"/>
          <p:cNvSpPr>
            <a:spLocks noGrp="1" noChangeArrowheads="1"/>
          </p:cNvSpPr>
          <p:nvPr>
            <p:ph type="subTitle" idx="4294967295"/>
          </p:nvPr>
        </p:nvSpPr>
        <p:spPr>
          <a:xfrm>
            <a:off x="1614488" y="1589088"/>
            <a:ext cx="7019925" cy="4522787"/>
          </a:xfrm>
        </p:spPr>
        <p:txBody>
          <a:bodyPr/>
          <a:lstStyle/>
          <a:p>
            <a:pPr marL="0" indent="0" algn="ctr">
              <a:buFontTx/>
              <a:buNone/>
            </a:pPr>
            <a:r>
              <a:rPr lang="en-US" sz="2800" i="1" smtClean="0"/>
              <a:t>These Standards are not intended to be new names for old ways of doing business. They are a call to take the next step. It is time for states to work together to build on lessons learned from two decades of standards based reforms. It is time to recognize that standards are not just promises to our children, but promises we intend to keep.</a:t>
            </a:r>
          </a:p>
          <a:p>
            <a:pPr marL="0" indent="0">
              <a:buFontTx/>
              <a:buNone/>
            </a:pPr>
            <a:endParaRPr lang="en-US" sz="2800" i="1" smtClean="0"/>
          </a:p>
          <a:p>
            <a:pPr marL="0" indent="0">
              <a:buFontTx/>
              <a:buNone/>
            </a:pPr>
            <a:r>
              <a:rPr lang="en-US" sz="2000" i="1" smtClean="0"/>
              <a:t>					— CCSS (2010, p.5)</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F315943C-FCE8-405A-922B-F0FE7839B48E}" type="slidenum">
              <a:rPr lang="en-US">
                <a:latin typeface="Times" charset="0"/>
              </a:rPr>
              <a:pPr/>
              <a:t>13</a:t>
            </a:fld>
            <a:endParaRPr lang="en-US">
              <a:latin typeface="Times" charset="0"/>
            </a:endParaRPr>
          </a:p>
        </p:txBody>
      </p:sp>
      <p:sp>
        <p:nvSpPr>
          <p:cNvPr id="28674" name="Rectangle 2"/>
          <p:cNvSpPr>
            <a:spLocks noGrp="1" noChangeArrowheads="1"/>
          </p:cNvSpPr>
          <p:nvPr>
            <p:ph type="title"/>
          </p:nvPr>
        </p:nvSpPr>
        <p:spPr/>
        <p:txBody>
          <a:bodyPr/>
          <a:lstStyle/>
          <a:p>
            <a:r>
              <a:rPr lang="en-US" smtClean="0"/>
              <a:t>Assessment Consortia</a:t>
            </a:r>
          </a:p>
        </p:txBody>
      </p:sp>
      <p:sp>
        <p:nvSpPr>
          <p:cNvPr id="28675" name="Rectangle 3"/>
          <p:cNvSpPr>
            <a:spLocks noGrp="1" noChangeArrowheads="1"/>
          </p:cNvSpPr>
          <p:nvPr>
            <p:ph type="body" idx="1"/>
          </p:nvPr>
        </p:nvSpPr>
        <p:spPr/>
        <p:txBody>
          <a:bodyPr/>
          <a:lstStyle/>
          <a:p>
            <a:r>
              <a:rPr lang="en-US" smtClean="0"/>
              <a:t>Partnership for the Assessment of Readiness for College and Careers (PARCC)</a:t>
            </a:r>
            <a:br>
              <a:rPr lang="en-US" smtClean="0"/>
            </a:br>
            <a:r>
              <a:rPr lang="en-US" smtClean="0"/>
              <a:t>http://www.fldoe.org/parcc/</a:t>
            </a:r>
          </a:p>
          <a:p>
            <a:pPr>
              <a:spcBef>
                <a:spcPct val="50000"/>
              </a:spcBef>
            </a:pPr>
            <a:r>
              <a:rPr lang="en-US" smtClean="0"/>
              <a:t>SMARTER Balanced Assessment Consortium http://www.k12.wa.us/SMARTER/</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7AB4E984-C990-4B6E-888A-025323B6C6EB}" type="slidenum">
              <a:rPr lang="en-US">
                <a:latin typeface="Times" charset="0"/>
              </a:rPr>
              <a:pPr/>
              <a:t>14</a:t>
            </a:fld>
            <a:endParaRPr lang="en-US">
              <a:latin typeface="Times" charset="0"/>
            </a:endParaRPr>
          </a:p>
        </p:txBody>
      </p:sp>
      <p:sp>
        <p:nvSpPr>
          <p:cNvPr id="30722" name="Rectangle 2"/>
          <p:cNvSpPr>
            <a:spLocks noGrp="1" noChangeArrowheads="1"/>
          </p:cNvSpPr>
          <p:nvPr>
            <p:ph type="title"/>
          </p:nvPr>
        </p:nvSpPr>
        <p:spPr/>
        <p:txBody>
          <a:bodyPr/>
          <a:lstStyle/>
          <a:p>
            <a:r>
              <a:rPr lang="en-US" smtClean="0"/>
              <a:t>Implementing CCSS</a:t>
            </a:r>
          </a:p>
        </p:txBody>
      </p:sp>
      <p:sp>
        <p:nvSpPr>
          <p:cNvPr id="539651" name="Rectangle 3"/>
          <p:cNvSpPr>
            <a:spLocks noGrp="1" noChangeArrowheads="1"/>
          </p:cNvSpPr>
          <p:nvPr>
            <p:ph type="body" idx="1"/>
          </p:nvPr>
        </p:nvSpPr>
        <p:spPr/>
        <p:txBody>
          <a:bodyPr/>
          <a:lstStyle/>
          <a:p>
            <a:r>
              <a:rPr lang="en-US" smtClean="0"/>
              <a:t>Challenge:</a:t>
            </a:r>
          </a:p>
          <a:p>
            <a:pPr lvl="1"/>
            <a:r>
              <a:rPr lang="en-US" smtClean="0"/>
              <a:t>CCSS assessments not available for several years (2014-2015 deadline)</a:t>
            </a:r>
          </a:p>
          <a:p>
            <a:pPr lvl="1"/>
            <a:r>
              <a:rPr lang="en-US" smtClean="0"/>
              <a:t>Recognizing that CCSS are not </a:t>
            </a:r>
            <a:r>
              <a:rPr lang="ja-JP" altLang="en-US" smtClean="0"/>
              <a:t>“</a:t>
            </a:r>
            <a:r>
              <a:rPr lang="en-US" altLang="ja-JP" smtClean="0"/>
              <a:t>business as usual</a:t>
            </a:r>
            <a:r>
              <a:rPr lang="ja-JP" altLang="en-US" smtClean="0"/>
              <a:t>”</a:t>
            </a:r>
            <a:endParaRPr lang="en-US" altLang="ja-JP" smtClean="0"/>
          </a:p>
          <a:p>
            <a:r>
              <a:rPr lang="en-US" smtClean="0"/>
              <a:t>Where not to start--</a:t>
            </a:r>
          </a:p>
          <a:p>
            <a:pPr lvl="1"/>
            <a:r>
              <a:rPr lang="en-US" smtClean="0"/>
              <a:t>Aligning CCSS standards grade-by-grade with existing mathematics standards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96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965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3965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3965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3965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9651"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04894DF4-14B9-4FA5-9C41-A9C9C0089E3A}" type="slidenum">
              <a:rPr lang="en-US">
                <a:latin typeface="Times" charset="0"/>
              </a:rPr>
              <a:pPr/>
              <a:t>15</a:t>
            </a:fld>
            <a:endParaRPr lang="en-US">
              <a:latin typeface="Times" charset="0"/>
            </a:endParaRPr>
          </a:p>
        </p:txBody>
      </p:sp>
      <p:sp>
        <p:nvSpPr>
          <p:cNvPr id="32770" name="Rectangle 2"/>
          <p:cNvSpPr>
            <a:spLocks noGrp="1" noChangeArrowheads="1"/>
          </p:cNvSpPr>
          <p:nvPr>
            <p:ph type="title"/>
          </p:nvPr>
        </p:nvSpPr>
        <p:spPr/>
        <p:txBody>
          <a:bodyPr/>
          <a:lstStyle/>
          <a:p>
            <a:r>
              <a:rPr lang="en-US" sz="4000" smtClean="0"/>
              <a:t>Implementing CCSS: </a:t>
            </a:r>
            <a:br>
              <a:rPr lang="en-US" sz="4000" smtClean="0"/>
            </a:br>
            <a:r>
              <a:rPr lang="en-US" sz="4000" smtClean="0"/>
              <a:t>Where to Start?</a:t>
            </a:r>
          </a:p>
        </p:txBody>
      </p:sp>
      <p:sp>
        <p:nvSpPr>
          <p:cNvPr id="32771" name="Rectangle 3"/>
          <p:cNvSpPr>
            <a:spLocks noGrp="1" noChangeArrowheads="1"/>
          </p:cNvSpPr>
          <p:nvPr>
            <p:ph type="body" idx="1"/>
          </p:nvPr>
        </p:nvSpPr>
        <p:spPr>
          <a:xfrm>
            <a:off x="1754188" y="1868488"/>
            <a:ext cx="6754812" cy="4111625"/>
          </a:xfrm>
        </p:spPr>
        <p:txBody>
          <a:bodyPr/>
          <a:lstStyle/>
          <a:p>
            <a:pPr>
              <a:buFontTx/>
              <a:buNone/>
            </a:pPr>
            <a:r>
              <a:rPr lang="en-US" smtClean="0"/>
              <a:t>Two types of mathematics standards</a:t>
            </a:r>
          </a:p>
          <a:p>
            <a:pPr>
              <a:buFontTx/>
              <a:buNone/>
            </a:pPr>
            <a:endParaRPr lang="en-US" sz="1600" smtClean="0"/>
          </a:p>
          <a:p>
            <a:r>
              <a:rPr lang="en-US" smtClean="0"/>
              <a:t>Standards for </a:t>
            </a:r>
            <a:r>
              <a:rPr lang="en-US" i="1" smtClean="0">
                <a:solidFill>
                  <a:srgbClr val="0C9AEF"/>
                </a:solidFill>
              </a:rPr>
              <a:t>Content</a:t>
            </a:r>
            <a:endParaRPr lang="en-US" smtClean="0"/>
          </a:p>
          <a:p>
            <a:r>
              <a:rPr lang="en-US" smtClean="0"/>
              <a:t>Standards for </a:t>
            </a:r>
            <a:r>
              <a:rPr lang="en-US" i="1" smtClean="0">
                <a:solidFill>
                  <a:srgbClr val="087D0B"/>
                </a:solidFill>
              </a:rPr>
              <a:t>Practice</a:t>
            </a:r>
            <a:endParaRPr lang="en-U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DF905BEB-C8AA-47DA-A6E3-B8ABEF426E6B}" type="slidenum">
              <a:rPr lang="en-US">
                <a:latin typeface="Times" charset="0"/>
              </a:rPr>
              <a:pPr/>
              <a:t>16</a:t>
            </a:fld>
            <a:endParaRPr lang="en-US">
              <a:latin typeface="Times" charset="0"/>
            </a:endParaRPr>
          </a:p>
        </p:txBody>
      </p:sp>
      <p:sp>
        <p:nvSpPr>
          <p:cNvPr id="34818" name="Rectangle 2"/>
          <p:cNvSpPr>
            <a:spLocks noGrp="1" noChangeArrowheads="1"/>
          </p:cNvSpPr>
          <p:nvPr>
            <p:ph type="title"/>
          </p:nvPr>
        </p:nvSpPr>
        <p:spPr>
          <a:xfrm>
            <a:off x="1219200" y="457200"/>
            <a:ext cx="7772400" cy="1143000"/>
          </a:xfrm>
        </p:spPr>
        <p:txBody>
          <a:bodyPr/>
          <a:lstStyle/>
          <a:p>
            <a:r>
              <a:rPr lang="en-US" sz="3600" smtClean="0"/>
              <a:t>Standards for Mathematical Practice</a:t>
            </a:r>
          </a:p>
        </p:txBody>
      </p:sp>
      <p:sp>
        <p:nvSpPr>
          <p:cNvPr id="34819" name="Rectangle 3"/>
          <p:cNvSpPr>
            <a:spLocks noGrp="1" noChangeArrowheads="1"/>
          </p:cNvSpPr>
          <p:nvPr>
            <p:ph type="body" sz="half" idx="1"/>
          </p:nvPr>
        </p:nvSpPr>
        <p:spPr>
          <a:xfrm>
            <a:off x="1066800" y="1612900"/>
            <a:ext cx="4038600" cy="4483100"/>
          </a:xfrm>
        </p:spPr>
        <p:txBody>
          <a:bodyPr/>
          <a:lstStyle/>
          <a:p>
            <a:pPr>
              <a:lnSpc>
                <a:spcPct val="90000"/>
              </a:lnSpc>
              <a:buFontTx/>
              <a:buNone/>
            </a:pPr>
            <a:r>
              <a:rPr lang="en-US" sz="2400" smtClean="0"/>
              <a:t>   </a:t>
            </a:r>
            <a:r>
              <a:rPr lang="ja-JP" altLang="en-US" sz="2400" smtClean="0"/>
              <a:t>“</a:t>
            </a:r>
            <a:r>
              <a:rPr lang="en-US" altLang="ja-JP" sz="2400" smtClean="0"/>
              <a:t>The Standards for Mathematical Practice describe varieties of expertise that mathematics educators at all levels should seek to develop in their students.  These practices rest on important </a:t>
            </a:r>
            <a:r>
              <a:rPr lang="ja-JP" altLang="en-US" sz="2400" smtClean="0"/>
              <a:t>“</a:t>
            </a:r>
            <a:r>
              <a:rPr lang="en-US" altLang="ja-JP" sz="2400" smtClean="0"/>
              <a:t>processes and proficiencies</a:t>
            </a:r>
            <a:r>
              <a:rPr lang="ja-JP" altLang="en-US" sz="2400" smtClean="0"/>
              <a:t>”</a:t>
            </a:r>
            <a:r>
              <a:rPr lang="en-US" altLang="ja-JP" sz="2400" smtClean="0"/>
              <a:t> with longstanding importance in mathematics education.</a:t>
            </a:r>
            <a:r>
              <a:rPr lang="ja-JP" altLang="en-US" sz="2400" smtClean="0"/>
              <a:t>”</a:t>
            </a:r>
            <a:r>
              <a:rPr lang="en-US" altLang="ja-JP" sz="2400" smtClean="0"/>
              <a:t>   </a:t>
            </a:r>
          </a:p>
          <a:p>
            <a:pPr>
              <a:lnSpc>
                <a:spcPct val="90000"/>
              </a:lnSpc>
              <a:buFontTx/>
              <a:buNone/>
            </a:pPr>
            <a:endParaRPr lang="en-US" sz="1800" smtClean="0"/>
          </a:p>
          <a:p>
            <a:pPr>
              <a:lnSpc>
                <a:spcPct val="90000"/>
              </a:lnSpc>
              <a:buFontTx/>
              <a:buNone/>
            </a:pPr>
            <a:r>
              <a:rPr lang="en-US" sz="1400" smtClean="0"/>
              <a:t>        (CCSS, 2010)</a:t>
            </a:r>
            <a:endParaRPr lang="en-US" sz="2400" smtClean="0"/>
          </a:p>
        </p:txBody>
      </p:sp>
      <p:pic>
        <p:nvPicPr>
          <p:cNvPr id="34820" name="Picture 4"/>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a:xfrm>
            <a:off x="5338763" y="2508250"/>
            <a:ext cx="3576637" cy="2576513"/>
          </a:xfrm>
          <a:ln w="38100">
            <a:solidFill>
              <a:schemeClr val="tx1"/>
            </a:solid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4"/>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088FD90C-A72F-438C-89EB-A6B6F96C003F}" type="slidenum">
              <a:rPr lang="en-US">
                <a:latin typeface="Times" charset="0"/>
              </a:rPr>
              <a:pPr/>
              <a:t>17</a:t>
            </a:fld>
            <a:endParaRPr lang="en-US">
              <a:latin typeface="Times" charset="0"/>
            </a:endParaRPr>
          </a:p>
        </p:txBody>
      </p:sp>
      <p:sp>
        <p:nvSpPr>
          <p:cNvPr id="36866" name="Rectangle 2"/>
          <p:cNvSpPr>
            <a:spLocks noGrp="1" noChangeArrowheads="1"/>
          </p:cNvSpPr>
          <p:nvPr>
            <p:ph type="title"/>
          </p:nvPr>
        </p:nvSpPr>
        <p:spPr/>
        <p:txBody>
          <a:bodyPr/>
          <a:lstStyle/>
          <a:p>
            <a:r>
              <a:rPr lang="en-US" smtClean="0"/>
              <a:t>Underlying Frameworks </a:t>
            </a:r>
          </a:p>
        </p:txBody>
      </p:sp>
      <p:sp>
        <p:nvSpPr>
          <p:cNvPr id="36867" name="Rectangle 3"/>
          <p:cNvSpPr>
            <a:spLocks noGrp="1" noChangeArrowheads="1"/>
          </p:cNvSpPr>
          <p:nvPr>
            <p:ph type="body" sz="half" idx="1"/>
          </p:nvPr>
        </p:nvSpPr>
        <p:spPr>
          <a:xfrm>
            <a:off x="1295400" y="1722438"/>
            <a:ext cx="7620000" cy="4525962"/>
          </a:xfrm>
        </p:spPr>
        <p:txBody>
          <a:bodyPr/>
          <a:lstStyle/>
          <a:p>
            <a:pPr marL="0" indent="0">
              <a:buFontTx/>
              <a:buNone/>
              <a:tabLst>
                <a:tab pos="280988" algn="l"/>
              </a:tabLst>
            </a:pPr>
            <a:r>
              <a:rPr lang="en-US" sz="2800" smtClean="0"/>
              <a:t>National Council of Teachers of Mathematics</a:t>
            </a:r>
            <a:endParaRPr lang="en-US" sz="2400" smtClean="0">
              <a:solidFill>
                <a:srgbClr val="C39F3F"/>
              </a:solidFill>
              <a:latin typeface="Times New Roman" pitchFamily="18" charset="0"/>
            </a:endParaRPr>
          </a:p>
          <a:p>
            <a:pPr marL="0" indent="0">
              <a:buFontTx/>
              <a:buNone/>
              <a:tabLst>
                <a:tab pos="280988" algn="l"/>
              </a:tabLst>
            </a:pPr>
            <a:endParaRPr lang="en-US" sz="700" smtClean="0">
              <a:solidFill>
                <a:srgbClr val="C39F3F"/>
              </a:solidFill>
              <a:latin typeface="Times New Roman" pitchFamily="18" charset="0"/>
            </a:endParaRPr>
          </a:p>
          <a:p>
            <a:pPr marL="0" indent="0">
              <a:buFontTx/>
              <a:buNone/>
              <a:tabLst>
                <a:tab pos="280988" algn="l"/>
              </a:tabLst>
            </a:pPr>
            <a:r>
              <a:rPr lang="en-US" sz="2400" smtClean="0"/>
              <a:t>	</a:t>
            </a:r>
            <a:r>
              <a:rPr lang="en-US" sz="2800" smtClean="0"/>
              <a:t>5 </a:t>
            </a:r>
            <a:r>
              <a:rPr lang="en-US" sz="2800" b="1" smtClean="0">
                <a:solidFill>
                  <a:srgbClr val="C39F3F"/>
                </a:solidFill>
                <a:latin typeface="Times New Roman" pitchFamily="18" charset="0"/>
              </a:rPr>
              <a:t>Process</a:t>
            </a:r>
            <a:r>
              <a:rPr lang="en-US" sz="2800" smtClean="0">
                <a:solidFill>
                  <a:srgbClr val="C39F3F"/>
                </a:solidFill>
                <a:latin typeface="Times New Roman" pitchFamily="18" charset="0"/>
              </a:rPr>
              <a:t> </a:t>
            </a:r>
            <a:r>
              <a:rPr lang="en-US" sz="2800" smtClean="0"/>
              <a:t>Standards</a:t>
            </a:r>
            <a:endParaRPr lang="en-US" sz="2800" smtClean="0">
              <a:solidFill>
                <a:srgbClr val="C39F3F"/>
              </a:solidFill>
              <a:latin typeface="Constantia" pitchFamily="18" charset="0"/>
            </a:endParaRPr>
          </a:p>
          <a:p>
            <a:pPr marL="801688" lvl="1">
              <a:buFont typeface="Times" charset="0"/>
              <a:buChar char="•"/>
              <a:tabLst>
                <a:tab pos="280988" algn="l"/>
              </a:tabLst>
            </a:pPr>
            <a:r>
              <a:rPr lang="en-US" sz="2000" smtClean="0"/>
              <a:t>Problem Solving</a:t>
            </a:r>
          </a:p>
          <a:p>
            <a:pPr marL="801688" lvl="1">
              <a:buFont typeface="Times" charset="0"/>
              <a:buChar char="•"/>
              <a:tabLst>
                <a:tab pos="280988" algn="l"/>
              </a:tabLst>
            </a:pPr>
            <a:r>
              <a:rPr lang="en-US" sz="2000" smtClean="0"/>
              <a:t>Reasoning and Proof</a:t>
            </a:r>
          </a:p>
          <a:p>
            <a:pPr marL="801688" lvl="1">
              <a:buFont typeface="Times" charset="0"/>
              <a:buChar char="•"/>
              <a:tabLst>
                <a:tab pos="280988" algn="l"/>
              </a:tabLst>
            </a:pPr>
            <a:r>
              <a:rPr lang="en-US" sz="2000" smtClean="0"/>
              <a:t>Communication</a:t>
            </a:r>
          </a:p>
          <a:p>
            <a:pPr marL="801688" lvl="1">
              <a:buFont typeface="Times" charset="0"/>
              <a:buChar char="•"/>
              <a:tabLst>
                <a:tab pos="280988" algn="l"/>
              </a:tabLst>
            </a:pPr>
            <a:r>
              <a:rPr lang="en-US" sz="2000" smtClean="0"/>
              <a:t>Connections</a:t>
            </a:r>
          </a:p>
          <a:p>
            <a:pPr marL="801688" lvl="1">
              <a:buFont typeface="Times" charset="0"/>
              <a:buChar char="•"/>
              <a:tabLst>
                <a:tab pos="280988" algn="l"/>
              </a:tabLst>
            </a:pPr>
            <a:r>
              <a:rPr lang="en-US" sz="2000" smtClean="0"/>
              <a:t>Representations</a:t>
            </a:r>
          </a:p>
          <a:p>
            <a:pPr marL="0" indent="0">
              <a:tabLst>
                <a:tab pos="280988" algn="l"/>
              </a:tabLst>
            </a:pPr>
            <a:endParaRPr lang="en-US" sz="2000" smtClean="0"/>
          </a:p>
          <a:p>
            <a:pPr marL="0" indent="0">
              <a:tabLst>
                <a:tab pos="280988" algn="l"/>
              </a:tabLst>
            </a:pPr>
            <a:endParaRPr lang="en-US" sz="2000" smtClean="0"/>
          </a:p>
        </p:txBody>
      </p:sp>
      <p:grpSp>
        <p:nvGrpSpPr>
          <p:cNvPr id="36868" name="Group 11"/>
          <p:cNvGrpSpPr>
            <a:grpSpLocks/>
          </p:cNvGrpSpPr>
          <p:nvPr/>
        </p:nvGrpSpPr>
        <p:grpSpPr bwMode="auto">
          <a:xfrm>
            <a:off x="5686425" y="2203450"/>
            <a:ext cx="2743200" cy="3429000"/>
            <a:chOff x="264" y="960"/>
            <a:chExt cx="2512" cy="3208"/>
          </a:xfrm>
        </p:grpSpPr>
        <p:sp>
          <p:nvSpPr>
            <p:cNvPr id="249868" name="Rectangle 12"/>
            <p:cNvSpPr>
              <a:spLocks noChangeArrowheads="1"/>
            </p:cNvSpPr>
            <p:nvPr/>
          </p:nvSpPr>
          <p:spPr bwMode="auto">
            <a:xfrm>
              <a:off x="369" y="1000"/>
              <a:ext cx="2407" cy="3168"/>
            </a:xfrm>
            <a:prstGeom prst="rect">
              <a:avLst/>
            </a:prstGeom>
            <a:gradFill rotWithShape="0">
              <a:gsLst>
                <a:gs pos="0">
                  <a:srgbClr val="FF6600">
                    <a:gamma/>
                    <a:shade val="46275"/>
                    <a:invGamma/>
                  </a:srgbClr>
                </a:gs>
                <a:gs pos="50000">
                  <a:srgbClr val="FF6600"/>
                </a:gs>
                <a:gs pos="100000">
                  <a:srgbClr val="FF6600">
                    <a:gamma/>
                    <a:shade val="46275"/>
                    <a:invGamma/>
                  </a:srgbClr>
                </a:gs>
              </a:gsLst>
              <a:lin ang="0" scaled="1"/>
            </a:gra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pic>
          <p:nvPicPr>
            <p:cNvPr id="36871" name="Picture 13" descr="Cover for pr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 y="960"/>
              <a:ext cx="2449" cy="3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6869" name="Text Box 14"/>
          <p:cNvSpPr txBox="1">
            <a:spLocks noChangeArrowheads="1"/>
          </p:cNvSpPr>
          <p:nvPr/>
        </p:nvSpPr>
        <p:spPr bwMode="auto">
          <a:xfrm>
            <a:off x="5588000" y="5724525"/>
            <a:ext cx="31242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r>
              <a:rPr lang="en-US" sz="1200">
                <a:latin typeface="Arial" pitchFamily="34" charset="0"/>
              </a:rPr>
              <a:t>NCTM (2000). </a:t>
            </a:r>
            <a:r>
              <a:rPr lang="en-US" sz="1200" i="1">
                <a:latin typeface="Arial" pitchFamily="34" charset="0"/>
              </a:rPr>
              <a:t>Principles and Standards for School Mathematics</a:t>
            </a:r>
            <a:r>
              <a:rPr lang="en-US" sz="1200">
                <a:latin typeface="Arial" pitchFamily="34" charset="0"/>
              </a:rPr>
              <a:t>. Reston, VA: Author.</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4"/>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DA1A0715-29DA-457E-AC2C-5E550F928DAB}" type="slidenum">
              <a:rPr lang="en-US">
                <a:latin typeface="Times" charset="0"/>
              </a:rPr>
              <a:pPr/>
              <a:t>18</a:t>
            </a:fld>
            <a:endParaRPr lang="en-US">
              <a:latin typeface="Times" charset="0"/>
            </a:endParaRPr>
          </a:p>
        </p:txBody>
      </p:sp>
      <p:sp>
        <p:nvSpPr>
          <p:cNvPr id="38914" name="Rectangle 2"/>
          <p:cNvSpPr>
            <a:spLocks noGrp="1" noChangeArrowheads="1"/>
          </p:cNvSpPr>
          <p:nvPr>
            <p:ph type="title"/>
          </p:nvPr>
        </p:nvSpPr>
        <p:spPr/>
        <p:txBody>
          <a:bodyPr/>
          <a:lstStyle/>
          <a:p>
            <a:r>
              <a:rPr lang="en-US" smtClean="0"/>
              <a:t>Underlying Frameworks</a:t>
            </a:r>
          </a:p>
        </p:txBody>
      </p:sp>
      <p:sp>
        <p:nvSpPr>
          <p:cNvPr id="38915" name="Rectangle 3"/>
          <p:cNvSpPr>
            <a:spLocks noGrp="1" noChangeArrowheads="1"/>
          </p:cNvSpPr>
          <p:nvPr>
            <p:ph type="body" sz="half" idx="1"/>
          </p:nvPr>
        </p:nvSpPr>
        <p:spPr>
          <a:xfrm>
            <a:off x="1316038" y="1589088"/>
            <a:ext cx="7004050" cy="4064000"/>
          </a:xfrm>
        </p:spPr>
        <p:txBody>
          <a:bodyPr/>
          <a:lstStyle/>
          <a:p>
            <a:pPr marL="0" indent="0" algn="ctr">
              <a:buFontTx/>
              <a:buNone/>
            </a:pPr>
            <a:r>
              <a:rPr lang="en-US" sz="2800" smtClean="0"/>
              <a:t>Strands of Mathematical Proficiency</a:t>
            </a:r>
          </a:p>
          <a:p>
            <a:pPr marL="0" indent="0"/>
            <a:endParaRPr lang="en-US" sz="2800" smtClean="0"/>
          </a:p>
        </p:txBody>
      </p:sp>
      <p:grpSp>
        <p:nvGrpSpPr>
          <p:cNvPr id="38916" name="Group 4"/>
          <p:cNvGrpSpPr>
            <a:grpSpLocks/>
          </p:cNvGrpSpPr>
          <p:nvPr/>
        </p:nvGrpSpPr>
        <p:grpSpPr bwMode="auto">
          <a:xfrm>
            <a:off x="1444625" y="2306638"/>
            <a:ext cx="4648200" cy="3657600"/>
            <a:chOff x="2912" y="1392"/>
            <a:chExt cx="2560" cy="2013"/>
          </a:xfrm>
        </p:grpSpPr>
        <p:sp>
          <p:nvSpPr>
            <p:cNvPr id="480261" name="Text Box 5"/>
            <p:cNvSpPr txBox="1">
              <a:spLocks noChangeArrowheads="1"/>
            </p:cNvSpPr>
            <p:nvPr/>
          </p:nvSpPr>
          <p:spPr bwMode="auto">
            <a:xfrm>
              <a:off x="2912" y="1632"/>
              <a:ext cx="928" cy="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solidFill>
                    <a:srgbClr val="FFCC00"/>
                  </a:solidFill>
                  <a:latin typeface="Arial" charset="0"/>
                  <a:ea typeface="ＭＳ Ｐゴシック" charset="0"/>
                </a:rPr>
                <a:t>Strategic Competence</a:t>
              </a:r>
              <a:endParaRPr lang="en-US" sz="2400">
                <a:solidFill>
                  <a:srgbClr val="FFCC00"/>
                </a:solidFill>
                <a:latin typeface="Arial" charset="0"/>
                <a:ea typeface="ＭＳ Ｐゴシック" charset="0"/>
              </a:endParaRPr>
            </a:p>
          </p:txBody>
        </p:sp>
        <p:sp>
          <p:nvSpPr>
            <p:cNvPr id="480262" name="Text Box 6"/>
            <p:cNvSpPr txBox="1">
              <a:spLocks noChangeArrowheads="1"/>
            </p:cNvSpPr>
            <p:nvPr/>
          </p:nvSpPr>
          <p:spPr bwMode="auto">
            <a:xfrm>
              <a:off x="3016" y="2162"/>
              <a:ext cx="920" cy="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solidFill>
                    <a:srgbClr val="FF0000"/>
                  </a:solidFill>
                  <a:latin typeface="Arial" charset="0"/>
                  <a:ea typeface="ＭＳ Ｐゴシック" charset="0"/>
                </a:rPr>
                <a:t>Adaptive Reasoning</a:t>
              </a:r>
              <a:endParaRPr lang="en-US" sz="2400">
                <a:solidFill>
                  <a:srgbClr val="FF0000"/>
                </a:solidFill>
                <a:latin typeface="Arial" charset="0"/>
                <a:ea typeface="ＭＳ Ｐゴシック" charset="0"/>
              </a:endParaRPr>
            </a:p>
          </p:txBody>
        </p:sp>
        <p:sp>
          <p:nvSpPr>
            <p:cNvPr id="480263" name="Text Box 7"/>
            <p:cNvSpPr txBox="1">
              <a:spLocks noChangeArrowheads="1"/>
            </p:cNvSpPr>
            <p:nvPr/>
          </p:nvSpPr>
          <p:spPr bwMode="auto">
            <a:xfrm>
              <a:off x="3648" y="1392"/>
              <a:ext cx="1134" cy="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600">
                  <a:solidFill>
                    <a:srgbClr val="00FF00"/>
                  </a:solidFill>
                  <a:latin typeface="Arial" charset="0"/>
                  <a:ea typeface="ＭＳ Ｐゴシック" charset="0"/>
                </a:rPr>
                <a:t>Conceptual Understanding</a:t>
              </a:r>
              <a:endParaRPr lang="en-US" sz="2400">
                <a:solidFill>
                  <a:srgbClr val="00FF00"/>
                </a:solidFill>
                <a:latin typeface="Arial" charset="0"/>
                <a:ea typeface="ＭＳ Ｐゴシック" charset="0"/>
              </a:endParaRPr>
            </a:p>
          </p:txBody>
        </p:sp>
        <p:pic>
          <p:nvPicPr>
            <p:cNvPr id="3892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6" y="1872"/>
              <a:ext cx="1064" cy="1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23" name="Line 9"/>
            <p:cNvSpPr>
              <a:spLocks noChangeShapeType="1"/>
            </p:cNvSpPr>
            <p:nvPr/>
          </p:nvSpPr>
          <p:spPr bwMode="auto">
            <a:xfrm>
              <a:off x="3526" y="1728"/>
              <a:ext cx="602" cy="233"/>
            </a:xfrm>
            <a:prstGeom prst="line">
              <a:avLst/>
            </a:prstGeom>
            <a:noFill/>
            <a:ln w="57150">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24" name="Line 10"/>
            <p:cNvSpPr>
              <a:spLocks noChangeShapeType="1"/>
            </p:cNvSpPr>
            <p:nvPr/>
          </p:nvSpPr>
          <p:spPr bwMode="auto">
            <a:xfrm flipH="1">
              <a:off x="3538" y="2064"/>
              <a:ext cx="350" cy="138"/>
            </a:xfrm>
            <a:prstGeom prst="line">
              <a:avLst/>
            </a:prstGeom>
            <a:noFill/>
            <a:ln w="571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25" name="Line 11"/>
            <p:cNvSpPr>
              <a:spLocks noChangeShapeType="1"/>
            </p:cNvSpPr>
            <p:nvPr/>
          </p:nvSpPr>
          <p:spPr bwMode="auto">
            <a:xfrm flipH="1" flipV="1">
              <a:off x="4225" y="1728"/>
              <a:ext cx="47" cy="220"/>
            </a:xfrm>
            <a:prstGeom prst="line">
              <a:avLst/>
            </a:prstGeom>
            <a:noFill/>
            <a:ln w="57150">
              <a:solidFill>
                <a:srgbClr val="00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26" name="Line 12"/>
            <p:cNvSpPr>
              <a:spLocks noChangeShapeType="1"/>
            </p:cNvSpPr>
            <p:nvPr/>
          </p:nvSpPr>
          <p:spPr bwMode="auto">
            <a:xfrm rot="20385721" flipH="1">
              <a:off x="4353" y="1800"/>
              <a:ext cx="303" cy="120"/>
            </a:xfrm>
            <a:prstGeom prst="line">
              <a:avLst/>
            </a:prstGeom>
            <a:noFill/>
            <a:ln w="57150">
              <a:solidFill>
                <a:srgbClr val="3333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0269" name="Text Box 13"/>
            <p:cNvSpPr txBox="1">
              <a:spLocks noChangeArrowheads="1"/>
            </p:cNvSpPr>
            <p:nvPr/>
          </p:nvSpPr>
          <p:spPr bwMode="auto">
            <a:xfrm>
              <a:off x="4588" y="1632"/>
              <a:ext cx="884" cy="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solidFill>
                    <a:srgbClr val="3366FF"/>
                  </a:solidFill>
                  <a:latin typeface="Arial" charset="0"/>
                  <a:ea typeface="ＭＳ Ｐゴシック" charset="0"/>
                </a:rPr>
                <a:t>Productive Disposition</a:t>
              </a:r>
              <a:endParaRPr lang="en-US" sz="2400">
                <a:solidFill>
                  <a:srgbClr val="3366FF"/>
                </a:solidFill>
                <a:latin typeface="Arial" charset="0"/>
                <a:ea typeface="ＭＳ Ｐゴシック" charset="0"/>
              </a:endParaRPr>
            </a:p>
          </p:txBody>
        </p:sp>
        <p:sp>
          <p:nvSpPr>
            <p:cNvPr id="38928" name="Line 14"/>
            <p:cNvSpPr>
              <a:spLocks noChangeShapeType="1"/>
            </p:cNvSpPr>
            <p:nvPr/>
          </p:nvSpPr>
          <p:spPr bwMode="auto">
            <a:xfrm>
              <a:off x="4560" y="2016"/>
              <a:ext cx="288" cy="144"/>
            </a:xfrm>
            <a:prstGeom prst="line">
              <a:avLst/>
            </a:prstGeom>
            <a:noFill/>
            <a:ln w="57150">
              <a:solidFill>
                <a:srgbClr val="800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0271" name="Text Box 15"/>
            <p:cNvSpPr txBox="1">
              <a:spLocks noChangeArrowheads="1"/>
            </p:cNvSpPr>
            <p:nvPr/>
          </p:nvSpPr>
          <p:spPr bwMode="auto">
            <a:xfrm>
              <a:off x="4656" y="2208"/>
              <a:ext cx="816" cy="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solidFill>
                    <a:srgbClr val="FF33CC"/>
                  </a:solidFill>
                  <a:latin typeface="Arial" charset="0"/>
                  <a:ea typeface="ＭＳ Ｐゴシック" charset="0"/>
                </a:rPr>
                <a:t>Procedural Fluency</a:t>
              </a:r>
              <a:endParaRPr lang="en-US" sz="2400">
                <a:solidFill>
                  <a:srgbClr val="FF33CC"/>
                </a:solidFill>
                <a:latin typeface="Arial" charset="0"/>
                <a:ea typeface="ＭＳ Ｐゴシック" charset="0"/>
              </a:endParaRPr>
            </a:p>
          </p:txBody>
        </p:sp>
      </p:grpSp>
      <p:pic>
        <p:nvPicPr>
          <p:cNvPr id="38917"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4600" y="2317750"/>
            <a:ext cx="2149475"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0273" name="Rectangle 17"/>
          <p:cNvSpPr>
            <a:spLocks noChangeArrowheads="1"/>
          </p:cNvSpPr>
          <p:nvPr/>
        </p:nvSpPr>
        <p:spPr bwMode="auto">
          <a:xfrm>
            <a:off x="5546725" y="5537200"/>
            <a:ext cx="3597275"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defRPr/>
            </a:pPr>
            <a:r>
              <a:rPr lang="en-US" sz="1200">
                <a:latin typeface="Arial" charset="0"/>
                <a:ea typeface="ＭＳ Ｐゴシック" charset="0"/>
              </a:rPr>
              <a:t>NRC (2001). </a:t>
            </a:r>
            <a:r>
              <a:rPr lang="en-US" sz="1200" i="1">
                <a:latin typeface="Arial" charset="0"/>
                <a:ea typeface="ＭＳ Ｐゴシック" charset="0"/>
              </a:rPr>
              <a:t>Adding It Up</a:t>
            </a:r>
            <a:r>
              <a:rPr lang="en-US" sz="1200">
                <a:latin typeface="Arial" charset="0"/>
                <a:ea typeface="ＭＳ Ｐゴシック" charset="0"/>
              </a:rPr>
              <a:t>. Washington, D.C</a:t>
            </a:r>
            <a:r>
              <a:rPr lang="en-US">
                <a:latin typeface="Arial" charset="0"/>
                <a:ea typeface="ＭＳ Ｐゴシック" charset="0"/>
              </a:rPr>
              <a:t>.: </a:t>
            </a:r>
            <a:r>
              <a:rPr lang="en-US" sz="1200">
                <a:latin typeface="Arial" charset="0"/>
                <a:ea typeface="ＭＳ Ｐゴシック" charset="0"/>
              </a:rPr>
              <a:t>National Academies Press.</a:t>
            </a:r>
            <a:endParaRPr lang="en-US" sz="1600">
              <a:latin typeface="Arial" charset="0"/>
              <a:ea typeface="ＭＳ Ｐゴシック" charset="0"/>
            </a:endParaRPr>
          </a:p>
          <a:p>
            <a:pPr eaLnBrk="1" hangingPunct="1">
              <a:defRPr/>
            </a:pPr>
            <a:endParaRPr lang="en-US" sz="1600">
              <a:latin typeface="Arial" charset="0"/>
              <a:ea typeface="ＭＳ Ｐゴシック"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9A5614B0-5753-4869-B48C-81240F4698AF}" type="slidenum">
              <a:rPr lang="en-US">
                <a:latin typeface="Times" charset="0"/>
              </a:rPr>
              <a:pPr/>
              <a:t>19</a:t>
            </a:fld>
            <a:endParaRPr lang="en-US">
              <a:latin typeface="Times" charset="0"/>
            </a:endParaRPr>
          </a:p>
        </p:txBody>
      </p:sp>
      <p:sp>
        <p:nvSpPr>
          <p:cNvPr id="40962" name="Rectangle 4"/>
          <p:cNvSpPr>
            <a:spLocks noChangeArrowheads="1"/>
          </p:cNvSpPr>
          <p:nvPr/>
        </p:nvSpPr>
        <p:spPr bwMode="auto">
          <a:xfrm>
            <a:off x="1403350" y="1524000"/>
            <a:ext cx="7435850" cy="467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ts val="200"/>
              </a:spcBef>
              <a:buFont typeface="Arial" pitchFamily="34" charset="0"/>
              <a:buChar char="•"/>
            </a:pPr>
            <a:r>
              <a:rPr lang="en-US" sz="2400" b="1" i="1">
                <a:latin typeface="Helvetica" charset="0"/>
              </a:rPr>
              <a:t>Conceptual Understanding</a:t>
            </a:r>
            <a:r>
              <a:rPr lang="en-US" sz="2400" b="1">
                <a:latin typeface="Helvetica" charset="0"/>
              </a:rPr>
              <a:t> </a:t>
            </a:r>
            <a:r>
              <a:rPr lang="en-US" sz="2400">
                <a:latin typeface="Helvetica" charset="0"/>
              </a:rPr>
              <a:t>– comprehension of mathematical concepts, operations, and relations</a:t>
            </a:r>
          </a:p>
          <a:p>
            <a:pPr marL="342900" indent="-342900">
              <a:lnSpc>
                <a:spcPct val="90000"/>
              </a:lnSpc>
              <a:spcBef>
                <a:spcPts val="200"/>
              </a:spcBef>
            </a:pPr>
            <a:endParaRPr lang="en-US" sz="900">
              <a:latin typeface="Helvetica" charset="0"/>
            </a:endParaRPr>
          </a:p>
          <a:p>
            <a:pPr marL="342900" indent="-342900">
              <a:lnSpc>
                <a:spcPct val="90000"/>
              </a:lnSpc>
              <a:spcBef>
                <a:spcPts val="200"/>
              </a:spcBef>
              <a:buFontTx/>
              <a:buChar char="•"/>
            </a:pPr>
            <a:r>
              <a:rPr lang="en-US" sz="2400" b="1" i="1">
                <a:latin typeface="Helvetica" charset="0"/>
              </a:rPr>
              <a:t>Procedural Fluency</a:t>
            </a:r>
            <a:r>
              <a:rPr lang="en-US" sz="2400" b="1">
                <a:latin typeface="Helvetica" charset="0"/>
              </a:rPr>
              <a:t> </a:t>
            </a:r>
            <a:r>
              <a:rPr lang="en-US" sz="2400">
                <a:latin typeface="Helvetica" charset="0"/>
              </a:rPr>
              <a:t>– skill in carrying out procedures flexibly, accurately, efficiently, and appropriately</a:t>
            </a:r>
          </a:p>
          <a:p>
            <a:pPr marL="342900" indent="-342900">
              <a:lnSpc>
                <a:spcPct val="90000"/>
              </a:lnSpc>
              <a:spcBef>
                <a:spcPts val="200"/>
              </a:spcBef>
            </a:pPr>
            <a:endParaRPr lang="en-US" sz="900">
              <a:latin typeface="Helvetica" charset="0"/>
            </a:endParaRPr>
          </a:p>
          <a:p>
            <a:pPr marL="342900" indent="-342900">
              <a:lnSpc>
                <a:spcPct val="90000"/>
              </a:lnSpc>
              <a:spcBef>
                <a:spcPts val="200"/>
              </a:spcBef>
              <a:buFontTx/>
              <a:buChar char="•"/>
            </a:pPr>
            <a:r>
              <a:rPr lang="en-US" sz="2400" b="1" i="1">
                <a:latin typeface="Helvetica" charset="0"/>
              </a:rPr>
              <a:t>Strategic Competence</a:t>
            </a:r>
            <a:r>
              <a:rPr lang="en-US" sz="2400" b="1">
                <a:latin typeface="Helvetica" charset="0"/>
              </a:rPr>
              <a:t> </a:t>
            </a:r>
            <a:r>
              <a:rPr lang="en-US" sz="2400">
                <a:latin typeface="Helvetica" charset="0"/>
              </a:rPr>
              <a:t>– ability to formulate, represent, and solve mathematical problems</a:t>
            </a:r>
          </a:p>
          <a:p>
            <a:pPr marL="342900" indent="-342900">
              <a:lnSpc>
                <a:spcPct val="90000"/>
              </a:lnSpc>
              <a:spcBef>
                <a:spcPts val="200"/>
              </a:spcBef>
              <a:buFontTx/>
              <a:buChar char="•"/>
            </a:pPr>
            <a:endParaRPr lang="en-US" sz="900">
              <a:latin typeface="Helvetica" charset="0"/>
            </a:endParaRPr>
          </a:p>
          <a:p>
            <a:pPr marL="342900" indent="-342900">
              <a:lnSpc>
                <a:spcPct val="90000"/>
              </a:lnSpc>
              <a:spcBef>
                <a:spcPts val="200"/>
              </a:spcBef>
              <a:buFontTx/>
              <a:buChar char="•"/>
            </a:pPr>
            <a:r>
              <a:rPr lang="en-US" sz="2400" b="1" i="1">
                <a:latin typeface="Helvetica" charset="0"/>
              </a:rPr>
              <a:t>Adaptive Reasoning</a:t>
            </a:r>
            <a:r>
              <a:rPr lang="en-US" sz="2400" b="1">
                <a:latin typeface="Helvetica" charset="0"/>
              </a:rPr>
              <a:t> </a:t>
            </a:r>
            <a:r>
              <a:rPr lang="en-US" sz="2400">
                <a:latin typeface="Helvetica" charset="0"/>
              </a:rPr>
              <a:t>– capacity for logical thought, reflection, explanation, and justification</a:t>
            </a:r>
          </a:p>
          <a:p>
            <a:pPr marL="342900" indent="-342900">
              <a:lnSpc>
                <a:spcPct val="90000"/>
              </a:lnSpc>
              <a:spcBef>
                <a:spcPts val="200"/>
              </a:spcBef>
              <a:buFontTx/>
              <a:buChar char="•"/>
            </a:pPr>
            <a:endParaRPr lang="en-US" sz="900">
              <a:latin typeface="Helvetica" charset="0"/>
            </a:endParaRPr>
          </a:p>
          <a:p>
            <a:pPr marL="342900" indent="-342900">
              <a:lnSpc>
                <a:spcPct val="90000"/>
              </a:lnSpc>
              <a:spcBef>
                <a:spcPts val="200"/>
              </a:spcBef>
              <a:buFontTx/>
              <a:buChar char="•"/>
            </a:pPr>
            <a:r>
              <a:rPr lang="en-US" sz="2400" b="1" i="1">
                <a:latin typeface="Helvetica" charset="0"/>
              </a:rPr>
              <a:t>Productive Disposition</a:t>
            </a:r>
            <a:r>
              <a:rPr lang="en-US" sz="2400" b="1">
                <a:latin typeface="Helvetica" charset="0"/>
              </a:rPr>
              <a:t> </a:t>
            </a:r>
            <a:r>
              <a:rPr lang="en-US" sz="2400">
                <a:latin typeface="Helvetica" charset="0"/>
              </a:rPr>
              <a:t>– habitual inclination to see mathematics as sensible, useful, and worthwhile, coupled with a belief in diligence and one</a:t>
            </a:r>
            <a:r>
              <a:rPr lang="ja-JP" altLang="en-US" sz="2400">
                <a:latin typeface="Helvetica" charset="0"/>
              </a:rPr>
              <a:t>’</a:t>
            </a:r>
            <a:r>
              <a:rPr lang="en-US" altLang="ja-JP" sz="2400">
                <a:latin typeface="Helvetica" charset="0"/>
              </a:rPr>
              <a:t>s own efficacy.</a:t>
            </a:r>
            <a:endParaRPr lang="en-US" sz="2400">
              <a:latin typeface="Helvetica" charset="0"/>
            </a:endParaRPr>
          </a:p>
        </p:txBody>
      </p:sp>
      <p:sp>
        <p:nvSpPr>
          <p:cNvPr id="454660" name="Text Box 4"/>
          <p:cNvSpPr txBox="1">
            <a:spLocks noChangeArrowheads="1"/>
          </p:cNvSpPr>
          <p:nvPr/>
        </p:nvSpPr>
        <p:spPr bwMode="auto">
          <a:xfrm>
            <a:off x="1287463" y="390525"/>
            <a:ext cx="7651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4000">
                <a:latin typeface="Times New Roman" charset="0"/>
                <a:ea typeface="ＭＳ Ｐゴシック" charset="0"/>
              </a:rPr>
              <a:t>Strands of Mathematical Proficiency</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4D11855F-1457-42EA-A0A6-FB8A6ECC5EDF}" type="slidenum">
              <a:rPr lang="en-US">
                <a:latin typeface="Times" charset="0"/>
              </a:rPr>
              <a:pPr/>
              <a:t>2</a:t>
            </a:fld>
            <a:endParaRPr lang="en-US">
              <a:latin typeface="Times" charset="0"/>
            </a:endParaRPr>
          </a:p>
        </p:txBody>
      </p:sp>
      <p:sp>
        <p:nvSpPr>
          <p:cNvPr id="6146" name="Rectangle 2"/>
          <p:cNvSpPr>
            <a:spLocks noGrp="1" noChangeArrowheads="1"/>
          </p:cNvSpPr>
          <p:nvPr>
            <p:ph type="title"/>
          </p:nvPr>
        </p:nvSpPr>
        <p:spPr/>
        <p:txBody>
          <a:bodyPr/>
          <a:lstStyle/>
          <a:p>
            <a:r>
              <a:rPr lang="en-US" smtClean="0"/>
              <a:t>Today</a:t>
            </a:r>
            <a:r>
              <a:rPr lang="ja-JP" altLang="en-US" smtClean="0"/>
              <a:t>’</a:t>
            </a:r>
            <a:r>
              <a:rPr lang="en-US" altLang="ja-JP" smtClean="0"/>
              <a:t>s Goals</a:t>
            </a:r>
            <a:endParaRPr lang="en-US" smtClean="0"/>
          </a:p>
        </p:txBody>
      </p:sp>
      <p:sp>
        <p:nvSpPr>
          <p:cNvPr id="6147" name="Rectangle 3"/>
          <p:cNvSpPr>
            <a:spLocks noGrp="1" noChangeArrowheads="1"/>
          </p:cNvSpPr>
          <p:nvPr>
            <p:ph type="body" idx="1"/>
          </p:nvPr>
        </p:nvSpPr>
        <p:spPr>
          <a:xfrm>
            <a:off x="1219200" y="1758950"/>
            <a:ext cx="7543800" cy="4489450"/>
          </a:xfrm>
        </p:spPr>
        <p:txBody>
          <a:bodyPr/>
          <a:lstStyle/>
          <a:p>
            <a:r>
              <a:rPr lang="en-US" smtClean="0"/>
              <a:t>Provide an overview of the Common Core State Standards for Mathematics</a:t>
            </a:r>
          </a:p>
          <a:p>
            <a:r>
              <a:rPr lang="en-US" smtClean="0"/>
              <a:t>Consider how the CCSS are likely to effect your mathematics program.</a:t>
            </a:r>
          </a:p>
          <a:p>
            <a:r>
              <a:rPr lang="en-US" smtClean="0"/>
              <a:t>Identify productive starting points for beginning implementation of the CCSS and plan next steps.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6B52A220-4B01-4AB9-90C8-695C6F17D6F1}" type="slidenum">
              <a:rPr lang="en-US">
                <a:latin typeface="Times" charset="0"/>
              </a:rPr>
              <a:pPr/>
              <a:t>20</a:t>
            </a:fld>
            <a:endParaRPr lang="en-US">
              <a:latin typeface="Times" charset="0"/>
            </a:endParaRPr>
          </a:p>
        </p:txBody>
      </p:sp>
      <p:sp>
        <p:nvSpPr>
          <p:cNvPr id="43010" name="Rectangle 2"/>
          <p:cNvSpPr>
            <a:spLocks noGrp="1" noChangeArrowheads="1"/>
          </p:cNvSpPr>
          <p:nvPr>
            <p:ph type="title"/>
          </p:nvPr>
        </p:nvSpPr>
        <p:spPr>
          <a:xfrm>
            <a:off x="1219200" y="398463"/>
            <a:ext cx="7772400" cy="1071562"/>
          </a:xfrm>
        </p:spPr>
        <p:txBody>
          <a:bodyPr/>
          <a:lstStyle/>
          <a:p>
            <a:r>
              <a:rPr lang="en-US" sz="3600" smtClean="0"/>
              <a:t>Standards for Mathematical Practice</a:t>
            </a:r>
          </a:p>
        </p:txBody>
      </p:sp>
      <p:sp>
        <p:nvSpPr>
          <p:cNvPr id="43011" name="Rectangle 3"/>
          <p:cNvSpPr>
            <a:spLocks noGrp="1" noChangeArrowheads="1"/>
          </p:cNvSpPr>
          <p:nvPr>
            <p:ph type="body" idx="1"/>
          </p:nvPr>
        </p:nvSpPr>
        <p:spPr>
          <a:xfrm>
            <a:off x="1339850" y="1647825"/>
            <a:ext cx="6929438" cy="4194175"/>
          </a:xfrm>
        </p:spPr>
        <p:txBody>
          <a:bodyPr/>
          <a:lstStyle/>
          <a:p>
            <a:pPr marL="990600" lvl="1" indent="-533400">
              <a:lnSpc>
                <a:spcPct val="85000"/>
              </a:lnSpc>
              <a:spcAft>
                <a:spcPct val="10000"/>
              </a:spcAft>
              <a:buFontTx/>
              <a:buAutoNum type="arabicPeriod"/>
            </a:pPr>
            <a:r>
              <a:rPr lang="en-US" sz="2400" smtClean="0"/>
              <a:t>Make sense of problems and persevere in solving them.</a:t>
            </a:r>
          </a:p>
          <a:p>
            <a:pPr marL="990600" lvl="1" indent="-533400">
              <a:lnSpc>
                <a:spcPct val="85000"/>
              </a:lnSpc>
              <a:spcAft>
                <a:spcPct val="10000"/>
              </a:spcAft>
              <a:buFontTx/>
              <a:buAutoNum type="arabicPeriod"/>
            </a:pPr>
            <a:r>
              <a:rPr lang="en-US" sz="2400" smtClean="0"/>
              <a:t>Reason abstractly and quantitatively.</a:t>
            </a:r>
          </a:p>
          <a:p>
            <a:pPr marL="990600" lvl="1" indent="-533400">
              <a:lnSpc>
                <a:spcPct val="85000"/>
              </a:lnSpc>
              <a:spcAft>
                <a:spcPct val="10000"/>
              </a:spcAft>
              <a:buFontTx/>
              <a:buAutoNum type="arabicPeriod"/>
            </a:pPr>
            <a:r>
              <a:rPr lang="en-US" sz="2400" smtClean="0"/>
              <a:t>Construct viable arguments and critique the reasoning of others.</a:t>
            </a:r>
          </a:p>
          <a:p>
            <a:pPr marL="990600" lvl="1" indent="-533400">
              <a:lnSpc>
                <a:spcPct val="85000"/>
              </a:lnSpc>
              <a:spcAft>
                <a:spcPct val="10000"/>
              </a:spcAft>
              <a:buFontTx/>
              <a:buAutoNum type="arabicPeriod"/>
            </a:pPr>
            <a:r>
              <a:rPr lang="en-US" sz="2400" smtClean="0"/>
              <a:t>Model with mathematics. </a:t>
            </a:r>
          </a:p>
          <a:p>
            <a:pPr marL="990600" lvl="1" indent="-533400">
              <a:lnSpc>
                <a:spcPct val="85000"/>
              </a:lnSpc>
              <a:spcAft>
                <a:spcPct val="10000"/>
              </a:spcAft>
              <a:buFontTx/>
              <a:buAutoNum type="arabicPeriod"/>
            </a:pPr>
            <a:r>
              <a:rPr lang="en-US" sz="2400" smtClean="0"/>
              <a:t>Use appropriate tools strategically.</a:t>
            </a:r>
          </a:p>
          <a:p>
            <a:pPr marL="990600" lvl="1" indent="-533400">
              <a:lnSpc>
                <a:spcPct val="85000"/>
              </a:lnSpc>
              <a:spcAft>
                <a:spcPct val="10000"/>
              </a:spcAft>
              <a:buFontTx/>
              <a:buAutoNum type="arabicPeriod"/>
            </a:pPr>
            <a:r>
              <a:rPr lang="en-US" sz="2400" smtClean="0"/>
              <a:t>Attend to precision.</a:t>
            </a:r>
          </a:p>
          <a:p>
            <a:pPr marL="990600" lvl="1" indent="-533400">
              <a:lnSpc>
                <a:spcPct val="85000"/>
              </a:lnSpc>
              <a:spcAft>
                <a:spcPct val="10000"/>
              </a:spcAft>
              <a:buFontTx/>
              <a:buAutoNum type="arabicPeriod"/>
            </a:pPr>
            <a:r>
              <a:rPr lang="en-US" sz="2400" smtClean="0"/>
              <a:t>Look for and make use of structure.</a:t>
            </a:r>
          </a:p>
          <a:p>
            <a:pPr marL="990600" lvl="1" indent="-533400">
              <a:lnSpc>
                <a:spcPct val="85000"/>
              </a:lnSpc>
              <a:spcAft>
                <a:spcPct val="10000"/>
              </a:spcAft>
              <a:buFontTx/>
              <a:buAutoNum type="arabicPeriod"/>
            </a:pPr>
            <a:r>
              <a:rPr lang="en-US" sz="2400" smtClean="0"/>
              <a:t>Look for and express regularity in repeated reasoning.</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FEA15DBA-FCC2-4A72-BA3D-B92CE4CA81F3}" type="slidenum">
              <a:rPr lang="en-US">
                <a:latin typeface="Times" charset="0"/>
              </a:rPr>
              <a:pPr/>
              <a:t>21</a:t>
            </a:fld>
            <a:endParaRPr lang="en-US">
              <a:latin typeface="Times" charset="0"/>
            </a:endParaRPr>
          </a:p>
        </p:txBody>
      </p:sp>
      <p:sp>
        <p:nvSpPr>
          <p:cNvPr id="45058" name="Rectangle 2"/>
          <p:cNvSpPr>
            <a:spLocks noGrp="1" noChangeArrowheads="1"/>
          </p:cNvSpPr>
          <p:nvPr>
            <p:ph type="ctrTitle" idx="4294967295"/>
          </p:nvPr>
        </p:nvSpPr>
        <p:spPr>
          <a:xfrm>
            <a:off x="1114425" y="0"/>
            <a:ext cx="7772400" cy="1389063"/>
          </a:xfrm>
        </p:spPr>
        <p:txBody>
          <a:bodyPr/>
          <a:lstStyle/>
          <a:p>
            <a:pPr eaLnBrk="1" hangingPunct="1"/>
            <a:r>
              <a:rPr lang="en-US" sz="4000" smtClean="0"/>
              <a:t>The Standards for </a:t>
            </a:r>
            <a:br>
              <a:rPr lang="en-US" sz="4000" smtClean="0"/>
            </a:br>
            <a:r>
              <a:rPr lang="en-US" sz="4000" smtClean="0"/>
              <a:t>Mathematical Practice</a:t>
            </a:r>
            <a:endParaRPr lang="en-US" smtClean="0"/>
          </a:p>
        </p:txBody>
      </p:sp>
      <p:sp>
        <p:nvSpPr>
          <p:cNvPr id="405507" name="Rectangle 3"/>
          <p:cNvSpPr>
            <a:spLocks noGrp="1" noChangeArrowheads="1"/>
          </p:cNvSpPr>
          <p:nvPr>
            <p:ph type="subTitle" idx="4294967295"/>
          </p:nvPr>
        </p:nvSpPr>
        <p:spPr>
          <a:xfrm>
            <a:off x="1143000" y="1857375"/>
            <a:ext cx="7848600" cy="3970338"/>
          </a:xfrm>
        </p:spPr>
        <p:txBody>
          <a:bodyPr/>
          <a:lstStyle/>
          <a:p>
            <a:pPr marL="0" indent="0" algn="ctr" eaLnBrk="1" hangingPunct="1">
              <a:buFontTx/>
              <a:buNone/>
            </a:pPr>
            <a:r>
              <a:rPr lang="en-US" smtClean="0"/>
              <a:t>Take a moment to examine the first three words of each of the 8 mathematical practices… what do you notice? </a:t>
            </a:r>
          </a:p>
          <a:p>
            <a:pPr marL="0" indent="0" algn="ctr" eaLnBrk="1" hangingPunct="1">
              <a:buFontTx/>
              <a:buNone/>
            </a:pPr>
            <a:endParaRPr lang="en-US" smtClean="0"/>
          </a:p>
          <a:p>
            <a:pPr marL="0" indent="0" algn="ctr" eaLnBrk="1" hangingPunct="1">
              <a:buFontTx/>
              <a:buNone/>
            </a:pPr>
            <a:r>
              <a:rPr lang="en-US" i="1" smtClean="0"/>
              <a:t>Mathematically Proficient Students…  </a:t>
            </a:r>
            <a:endParaRPr lang="en-US" sz="2800" i="1"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55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550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0550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5507"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084269BA-FCB5-4885-9E5A-6A1237915ABD}" type="slidenum">
              <a:rPr lang="en-US">
                <a:latin typeface="Times" charset="0"/>
              </a:rPr>
              <a:pPr/>
              <a:t>22</a:t>
            </a:fld>
            <a:endParaRPr lang="en-US">
              <a:latin typeface="Times" charset="0"/>
            </a:endParaRPr>
          </a:p>
        </p:txBody>
      </p:sp>
      <p:sp>
        <p:nvSpPr>
          <p:cNvPr id="47106" name="Rectangle 2"/>
          <p:cNvSpPr>
            <a:spLocks noGrp="1" noChangeArrowheads="1"/>
          </p:cNvSpPr>
          <p:nvPr>
            <p:ph type="ctrTitle" idx="4294967295"/>
          </p:nvPr>
        </p:nvSpPr>
        <p:spPr>
          <a:xfrm>
            <a:off x="1143000" y="304800"/>
            <a:ext cx="7772400" cy="823913"/>
          </a:xfrm>
        </p:spPr>
        <p:txBody>
          <a:bodyPr/>
          <a:lstStyle/>
          <a:p>
            <a:pPr eaLnBrk="1" hangingPunct="1"/>
            <a:r>
              <a:rPr lang="en-US" sz="4000" smtClean="0"/>
              <a:t>The Standards for [Student] Mathematical Practice</a:t>
            </a:r>
            <a:endParaRPr lang="en-US" smtClean="0"/>
          </a:p>
        </p:txBody>
      </p:sp>
      <p:sp>
        <p:nvSpPr>
          <p:cNvPr id="405507" name="Rectangle 3"/>
          <p:cNvSpPr>
            <a:spLocks noGrp="1" noChangeArrowheads="1"/>
          </p:cNvSpPr>
          <p:nvPr>
            <p:ph type="subTitle" idx="4294967295"/>
          </p:nvPr>
        </p:nvSpPr>
        <p:spPr>
          <a:xfrm>
            <a:off x="1295400" y="1662113"/>
            <a:ext cx="7848600" cy="4154487"/>
          </a:xfrm>
        </p:spPr>
        <p:txBody>
          <a:bodyPr/>
          <a:lstStyle/>
          <a:p>
            <a:pPr marL="0" indent="0" algn="ctr" eaLnBrk="1" hangingPunct="1">
              <a:buFontTx/>
              <a:buNone/>
            </a:pPr>
            <a:r>
              <a:rPr lang="en-US" sz="4000" smtClean="0"/>
              <a:t>What are the </a:t>
            </a:r>
            <a:r>
              <a:rPr lang="en-US" sz="4000" i="1" smtClean="0"/>
              <a:t>verbs</a:t>
            </a:r>
            <a:r>
              <a:rPr lang="en-US" sz="4000" smtClean="0"/>
              <a:t> that illustrate the student actions for your assigned  mathematical practice? </a:t>
            </a:r>
          </a:p>
          <a:p>
            <a:pPr marL="0" indent="0" algn="ctr" eaLnBrk="1" hangingPunct="1">
              <a:buFontTx/>
              <a:buNone/>
            </a:pPr>
            <a:r>
              <a:rPr lang="en-US" i="1" smtClean="0"/>
              <a:t>Circle, highlight or underline them for your assigned practice…</a:t>
            </a:r>
          </a:p>
          <a:p>
            <a:pPr marL="0" indent="0" algn="ctr" eaLnBrk="1" hangingPunct="1">
              <a:buFontTx/>
              <a:buNone/>
            </a:pPr>
            <a:r>
              <a:rPr lang="en-US" i="1" smtClean="0"/>
              <a:t>Discuss with a partner: </a:t>
            </a:r>
          </a:p>
          <a:p>
            <a:pPr marL="0" indent="0" algn="ctr" eaLnBrk="1" hangingPunct="1">
              <a:buFontTx/>
              <a:buNone/>
            </a:pPr>
            <a:r>
              <a:rPr lang="en-US" i="1" smtClean="0"/>
              <a:t>How does this practice compare to your current practice?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55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550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0550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550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5507"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35A87F8F-0B15-45A6-8AC5-15B481613277}" type="slidenum">
              <a:rPr lang="en-US">
                <a:latin typeface="Times" charset="0"/>
              </a:rPr>
              <a:pPr/>
              <a:t>23</a:t>
            </a:fld>
            <a:endParaRPr lang="en-US">
              <a:latin typeface="Times" charset="0"/>
            </a:endParaRPr>
          </a:p>
        </p:txBody>
      </p:sp>
      <p:sp>
        <p:nvSpPr>
          <p:cNvPr id="49154" name="Rectangle 2"/>
          <p:cNvSpPr>
            <a:spLocks noGrp="1" noChangeArrowheads="1"/>
          </p:cNvSpPr>
          <p:nvPr>
            <p:ph type="ctrTitle" idx="4294967295"/>
          </p:nvPr>
        </p:nvSpPr>
        <p:spPr>
          <a:xfrm>
            <a:off x="1128713" y="0"/>
            <a:ext cx="7772400" cy="1244600"/>
          </a:xfrm>
        </p:spPr>
        <p:txBody>
          <a:bodyPr/>
          <a:lstStyle/>
          <a:p>
            <a:pPr eaLnBrk="1" hangingPunct="1"/>
            <a:r>
              <a:rPr lang="en-US" sz="4000" smtClean="0"/>
              <a:t>The Standards for [Student] Mathematical Practice</a:t>
            </a:r>
          </a:p>
        </p:txBody>
      </p:sp>
      <p:sp>
        <p:nvSpPr>
          <p:cNvPr id="49155" name="Rectangle 3"/>
          <p:cNvSpPr>
            <a:spLocks noGrp="1" noChangeArrowheads="1"/>
          </p:cNvSpPr>
          <p:nvPr>
            <p:ph type="subTitle" idx="4294967295"/>
          </p:nvPr>
        </p:nvSpPr>
        <p:spPr>
          <a:xfrm>
            <a:off x="1751013" y="1574800"/>
            <a:ext cx="7392987" cy="4135438"/>
          </a:xfrm>
        </p:spPr>
        <p:txBody>
          <a:bodyPr/>
          <a:lstStyle/>
          <a:p>
            <a:pPr marL="0" indent="0" eaLnBrk="1" hangingPunct="1">
              <a:buFontTx/>
              <a:buNone/>
            </a:pPr>
            <a:r>
              <a:rPr lang="en-US" smtClean="0"/>
              <a:t>#1: </a:t>
            </a:r>
            <a:r>
              <a:rPr lang="en-US" i="1" smtClean="0"/>
              <a:t>Explain and make conjectures…</a:t>
            </a:r>
          </a:p>
          <a:p>
            <a:pPr marL="0" indent="0" eaLnBrk="1" hangingPunct="1">
              <a:buFontTx/>
              <a:buNone/>
            </a:pPr>
            <a:r>
              <a:rPr lang="en-US" smtClean="0"/>
              <a:t>#2: </a:t>
            </a:r>
            <a:r>
              <a:rPr lang="en-US" i="1" smtClean="0"/>
              <a:t>Make sense of…</a:t>
            </a:r>
          </a:p>
          <a:p>
            <a:pPr marL="0" indent="0" eaLnBrk="1" hangingPunct="1">
              <a:buFontTx/>
              <a:buNone/>
            </a:pPr>
            <a:r>
              <a:rPr lang="en-US" smtClean="0"/>
              <a:t>#3: </a:t>
            </a:r>
            <a:r>
              <a:rPr lang="en-US" i="1" smtClean="0"/>
              <a:t>Understand and use…</a:t>
            </a:r>
          </a:p>
          <a:p>
            <a:pPr marL="0" indent="0" eaLnBrk="1" hangingPunct="1">
              <a:buFontTx/>
              <a:buNone/>
            </a:pPr>
            <a:r>
              <a:rPr lang="en-US" smtClean="0"/>
              <a:t>#4: </a:t>
            </a:r>
            <a:r>
              <a:rPr lang="en-US" i="1" smtClean="0"/>
              <a:t>Apply and interpret…</a:t>
            </a:r>
          </a:p>
          <a:p>
            <a:pPr marL="0" indent="0" eaLnBrk="1" hangingPunct="1">
              <a:buFontTx/>
              <a:buNone/>
            </a:pPr>
            <a:r>
              <a:rPr lang="en-US" smtClean="0"/>
              <a:t>#5: </a:t>
            </a:r>
            <a:r>
              <a:rPr lang="en-US" i="1" smtClean="0"/>
              <a:t>Consider and detect…</a:t>
            </a:r>
          </a:p>
          <a:p>
            <a:pPr marL="0" indent="0" eaLnBrk="1" hangingPunct="1">
              <a:buFontTx/>
              <a:buNone/>
            </a:pPr>
            <a:r>
              <a:rPr lang="en-US" smtClean="0"/>
              <a:t>#6: </a:t>
            </a:r>
            <a:r>
              <a:rPr lang="en-US" i="1" smtClean="0"/>
              <a:t>Communicate precisely to others…</a:t>
            </a:r>
          </a:p>
          <a:p>
            <a:pPr marL="0" indent="0" eaLnBrk="1" hangingPunct="1">
              <a:buFontTx/>
              <a:buNone/>
            </a:pPr>
            <a:r>
              <a:rPr lang="en-US" smtClean="0"/>
              <a:t>#7: </a:t>
            </a:r>
            <a:r>
              <a:rPr lang="en-US" i="1" smtClean="0"/>
              <a:t>Discern and recognize…</a:t>
            </a:r>
          </a:p>
          <a:p>
            <a:pPr marL="0" indent="0" eaLnBrk="1" hangingPunct="1">
              <a:buFontTx/>
              <a:buNone/>
            </a:pPr>
            <a:r>
              <a:rPr lang="en-US" smtClean="0"/>
              <a:t>#8: </a:t>
            </a:r>
            <a:r>
              <a:rPr lang="en-US" i="1" smtClean="0"/>
              <a:t>Notice and pay attention to…</a:t>
            </a:r>
          </a:p>
          <a:p>
            <a:pPr marL="0" indent="0" algn="ctr" eaLnBrk="1" hangingPunct="1">
              <a:buFontTx/>
              <a:buNone/>
            </a:pPr>
            <a:endParaRPr lang="en-US" i="1"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4A7ADD14-4363-4FB5-B096-FE80AFFE9507}" type="slidenum">
              <a:rPr lang="en-US">
                <a:latin typeface="Times" charset="0"/>
              </a:rPr>
              <a:pPr/>
              <a:t>24</a:t>
            </a:fld>
            <a:endParaRPr lang="en-US">
              <a:latin typeface="Times" charset="0"/>
            </a:endParaRPr>
          </a:p>
        </p:txBody>
      </p:sp>
      <p:sp>
        <p:nvSpPr>
          <p:cNvPr id="51202" name="Rectangle 2"/>
          <p:cNvSpPr>
            <a:spLocks noGrp="1" noChangeArrowheads="1"/>
          </p:cNvSpPr>
          <p:nvPr>
            <p:ph type="ctrTitle" idx="4294967295"/>
          </p:nvPr>
        </p:nvSpPr>
        <p:spPr>
          <a:xfrm>
            <a:off x="1128713" y="0"/>
            <a:ext cx="7772400" cy="1214438"/>
          </a:xfrm>
        </p:spPr>
        <p:txBody>
          <a:bodyPr/>
          <a:lstStyle/>
          <a:p>
            <a:pPr eaLnBrk="1" hangingPunct="1"/>
            <a:r>
              <a:rPr lang="en-US" sz="4000" smtClean="0"/>
              <a:t>The Standards for [Student] Mathematical Practice</a:t>
            </a:r>
            <a:endParaRPr lang="en-US" smtClean="0"/>
          </a:p>
        </p:txBody>
      </p:sp>
      <p:sp>
        <p:nvSpPr>
          <p:cNvPr id="51203" name="Rectangle 3"/>
          <p:cNvSpPr>
            <a:spLocks noGrp="1" noChangeArrowheads="1"/>
          </p:cNvSpPr>
          <p:nvPr>
            <p:ph type="subTitle" idx="4294967295"/>
          </p:nvPr>
        </p:nvSpPr>
        <p:spPr>
          <a:xfrm>
            <a:off x="1143000" y="1879600"/>
            <a:ext cx="8001000" cy="4092575"/>
          </a:xfrm>
        </p:spPr>
        <p:txBody>
          <a:bodyPr/>
          <a:lstStyle/>
          <a:p>
            <a:pPr marL="0" indent="0" algn="ctr" eaLnBrk="1" hangingPunct="1">
              <a:buFontTx/>
              <a:buNone/>
            </a:pPr>
            <a:r>
              <a:rPr lang="en-US" i="1" smtClean="0"/>
              <a:t>On a scale of 1 (low) to 6 (high), </a:t>
            </a:r>
          </a:p>
          <a:p>
            <a:pPr marL="0" indent="0" algn="ctr" eaLnBrk="1" hangingPunct="1">
              <a:buFontTx/>
              <a:buNone/>
            </a:pPr>
            <a:r>
              <a:rPr lang="en-US" i="1" smtClean="0"/>
              <a:t>to what extent are you or your school/district promoting </a:t>
            </a:r>
            <a:r>
              <a:rPr lang="en-US" b="1" i="1" smtClean="0"/>
              <a:t>all</a:t>
            </a:r>
            <a:r>
              <a:rPr lang="en-US" i="1" smtClean="0"/>
              <a:t> students</a:t>
            </a:r>
            <a:r>
              <a:rPr lang="ja-JP" altLang="en-US" i="1" smtClean="0"/>
              <a:t>’</a:t>
            </a:r>
            <a:r>
              <a:rPr lang="en-US" altLang="ja-JP" i="1" smtClean="0"/>
              <a:t> proficiency in the practice you discussed?</a:t>
            </a:r>
          </a:p>
          <a:p>
            <a:pPr marL="0" indent="0" algn="ctr" eaLnBrk="1" hangingPunct="1">
              <a:buFontTx/>
              <a:buNone/>
            </a:pPr>
            <a:r>
              <a:rPr lang="en-US" i="1" smtClean="0"/>
              <a:t>Evidence for your rating?</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DEA99D45-BC01-46F8-93CF-E8DA388D0D3A}" type="slidenum">
              <a:rPr lang="en-US">
                <a:latin typeface="Times" charset="0"/>
              </a:rPr>
              <a:pPr/>
              <a:t>25</a:t>
            </a:fld>
            <a:endParaRPr lang="en-US">
              <a:latin typeface="Times" charset="0"/>
            </a:endParaRPr>
          </a:p>
        </p:txBody>
      </p:sp>
      <p:sp>
        <p:nvSpPr>
          <p:cNvPr id="53250" name="Rectangle 2"/>
          <p:cNvSpPr>
            <a:spLocks noGrp="1" noChangeArrowheads="1"/>
          </p:cNvSpPr>
          <p:nvPr>
            <p:ph type="title"/>
          </p:nvPr>
        </p:nvSpPr>
        <p:spPr>
          <a:xfrm>
            <a:off x="1219200" y="398463"/>
            <a:ext cx="7772400" cy="1071562"/>
          </a:xfrm>
        </p:spPr>
        <p:txBody>
          <a:bodyPr/>
          <a:lstStyle/>
          <a:p>
            <a:r>
              <a:rPr lang="en-US" sz="3600" smtClean="0"/>
              <a:t>Standards for Mathematical Practice</a:t>
            </a:r>
          </a:p>
        </p:txBody>
      </p:sp>
      <p:sp>
        <p:nvSpPr>
          <p:cNvPr id="53251" name="Rectangle 3"/>
          <p:cNvSpPr>
            <a:spLocks noGrp="1" noChangeArrowheads="1"/>
          </p:cNvSpPr>
          <p:nvPr>
            <p:ph type="body" idx="1"/>
          </p:nvPr>
        </p:nvSpPr>
        <p:spPr>
          <a:xfrm>
            <a:off x="1339850" y="1647825"/>
            <a:ext cx="6929438" cy="4194175"/>
          </a:xfrm>
        </p:spPr>
        <p:txBody>
          <a:bodyPr/>
          <a:lstStyle/>
          <a:p>
            <a:pPr marL="990600" lvl="1" indent="-533400">
              <a:lnSpc>
                <a:spcPct val="85000"/>
              </a:lnSpc>
              <a:spcAft>
                <a:spcPct val="10000"/>
              </a:spcAft>
              <a:buFontTx/>
              <a:buAutoNum type="arabicPeriod"/>
            </a:pPr>
            <a:r>
              <a:rPr lang="en-US" sz="2400" smtClean="0"/>
              <a:t>Make sense of problems and persevere in solving them.</a:t>
            </a:r>
          </a:p>
          <a:p>
            <a:pPr marL="990600" lvl="1" indent="-533400">
              <a:lnSpc>
                <a:spcPct val="85000"/>
              </a:lnSpc>
              <a:spcAft>
                <a:spcPct val="10000"/>
              </a:spcAft>
              <a:buFontTx/>
              <a:buAutoNum type="arabicPeriod"/>
            </a:pPr>
            <a:r>
              <a:rPr lang="en-US" sz="2400" smtClean="0"/>
              <a:t>Reason abstractly and quantitatively.</a:t>
            </a:r>
          </a:p>
          <a:p>
            <a:pPr marL="990600" lvl="1" indent="-533400">
              <a:lnSpc>
                <a:spcPct val="85000"/>
              </a:lnSpc>
              <a:spcAft>
                <a:spcPct val="10000"/>
              </a:spcAft>
              <a:buFontTx/>
              <a:buAutoNum type="arabicPeriod"/>
            </a:pPr>
            <a:r>
              <a:rPr lang="en-US" sz="2400" smtClean="0"/>
              <a:t>Construct viable arguments and critique the reasoning of others.</a:t>
            </a:r>
          </a:p>
          <a:p>
            <a:pPr marL="990600" lvl="1" indent="-533400">
              <a:lnSpc>
                <a:spcPct val="85000"/>
              </a:lnSpc>
              <a:spcAft>
                <a:spcPct val="10000"/>
              </a:spcAft>
              <a:buFontTx/>
              <a:buAutoNum type="arabicPeriod"/>
            </a:pPr>
            <a:r>
              <a:rPr lang="en-US" sz="2400" smtClean="0"/>
              <a:t>Model with mathematics. </a:t>
            </a:r>
          </a:p>
          <a:p>
            <a:pPr marL="990600" lvl="1" indent="-533400">
              <a:lnSpc>
                <a:spcPct val="85000"/>
              </a:lnSpc>
              <a:spcAft>
                <a:spcPct val="10000"/>
              </a:spcAft>
              <a:buFontTx/>
              <a:buAutoNum type="arabicPeriod"/>
            </a:pPr>
            <a:r>
              <a:rPr lang="en-US" sz="2400" smtClean="0"/>
              <a:t>Use appropriate tools strategically.</a:t>
            </a:r>
          </a:p>
          <a:p>
            <a:pPr marL="990600" lvl="1" indent="-533400">
              <a:lnSpc>
                <a:spcPct val="85000"/>
              </a:lnSpc>
              <a:spcAft>
                <a:spcPct val="10000"/>
              </a:spcAft>
              <a:buFontTx/>
              <a:buAutoNum type="arabicPeriod"/>
            </a:pPr>
            <a:r>
              <a:rPr lang="en-US" sz="2400" smtClean="0"/>
              <a:t>Attend to precision.</a:t>
            </a:r>
          </a:p>
          <a:p>
            <a:pPr marL="990600" lvl="1" indent="-533400">
              <a:lnSpc>
                <a:spcPct val="85000"/>
              </a:lnSpc>
              <a:spcAft>
                <a:spcPct val="10000"/>
              </a:spcAft>
              <a:buFontTx/>
              <a:buAutoNum type="arabicPeriod"/>
            </a:pPr>
            <a:r>
              <a:rPr lang="en-US" sz="2400" smtClean="0"/>
              <a:t>Look for and make use of structure.</a:t>
            </a:r>
          </a:p>
          <a:p>
            <a:pPr marL="990600" lvl="1" indent="-533400">
              <a:lnSpc>
                <a:spcPct val="85000"/>
              </a:lnSpc>
              <a:spcAft>
                <a:spcPct val="10000"/>
              </a:spcAft>
              <a:buFontTx/>
              <a:buAutoNum type="arabicPeriod"/>
            </a:pPr>
            <a:r>
              <a:rPr lang="en-US" sz="2400" smtClean="0"/>
              <a:t>Look for and express regularity in repeated reasoning.</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AB738A38-E785-4889-967D-C22DA712491A}" type="slidenum">
              <a:rPr lang="en-US">
                <a:latin typeface="Times" charset="0"/>
              </a:rPr>
              <a:pPr/>
              <a:t>26</a:t>
            </a:fld>
            <a:endParaRPr lang="en-US">
              <a:latin typeface="Times" charset="0"/>
            </a:endParaRPr>
          </a:p>
        </p:txBody>
      </p:sp>
      <p:sp>
        <p:nvSpPr>
          <p:cNvPr id="55298" name="Rectangle 2"/>
          <p:cNvSpPr>
            <a:spLocks noGrp="1" noChangeArrowheads="1"/>
          </p:cNvSpPr>
          <p:nvPr>
            <p:ph type="title"/>
          </p:nvPr>
        </p:nvSpPr>
        <p:spPr>
          <a:xfrm>
            <a:off x="1219200" y="457200"/>
            <a:ext cx="7772400" cy="1143000"/>
          </a:xfrm>
        </p:spPr>
        <p:txBody>
          <a:bodyPr/>
          <a:lstStyle/>
          <a:p>
            <a:r>
              <a:rPr lang="en-US" sz="3600" smtClean="0"/>
              <a:t>Standards for Mathematical Practice</a:t>
            </a:r>
          </a:p>
        </p:txBody>
      </p:sp>
      <p:sp>
        <p:nvSpPr>
          <p:cNvPr id="474115" name="Rectangle 3"/>
          <p:cNvSpPr>
            <a:spLocks noGrp="1" noChangeArrowheads="1"/>
          </p:cNvSpPr>
          <p:nvPr>
            <p:ph type="body" idx="1"/>
          </p:nvPr>
        </p:nvSpPr>
        <p:spPr>
          <a:xfrm>
            <a:off x="1244600" y="1754188"/>
            <a:ext cx="7556500" cy="4445000"/>
          </a:xfrm>
        </p:spPr>
        <p:txBody>
          <a:bodyPr/>
          <a:lstStyle/>
          <a:p>
            <a:pPr marL="328613" indent="-328613">
              <a:lnSpc>
                <a:spcPct val="85000"/>
              </a:lnSpc>
              <a:buFont typeface="Times" charset="0"/>
              <a:buChar char="•"/>
            </a:pPr>
            <a:r>
              <a:rPr lang="en-US" smtClean="0"/>
              <a:t>Describe the thinking processes, habits of mind and dispositions that students need to develop a deep, flexible, and enduring understanding of mathematics; in this sense they are also a means to an end. </a:t>
            </a:r>
          </a:p>
          <a:p>
            <a:pPr marL="328613" indent="-328613">
              <a:buFont typeface="Times" charset="0"/>
              <a:buNone/>
            </a:pPr>
            <a:r>
              <a:rPr lang="en-US" sz="2800" smtClean="0"/>
              <a:t>	</a:t>
            </a:r>
            <a:r>
              <a:rPr lang="en-US" sz="2800" b="1" smtClean="0"/>
              <a:t>SP1. Make sense of problems</a:t>
            </a:r>
            <a:endParaRPr lang="en-US" sz="2800" smtClean="0"/>
          </a:p>
          <a:p>
            <a:pPr marL="681038" lvl="1" indent="-238125">
              <a:lnSpc>
                <a:spcPct val="85000"/>
              </a:lnSpc>
              <a:buFont typeface="Times" charset="0"/>
              <a:buNone/>
            </a:pPr>
            <a:r>
              <a:rPr lang="en-US" sz="2400" smtClean="0">
                <a:solidFill>
                  <a:srgbClr val="A31C12"/>
                </a:solidFill>
              </a:rPr>
              <a:t>	 </a:t>
            </a:r>
            <a:r>
              <a:rPr lang="ja-JP" altLang="en-US" sz="2400" smtClean="0">
                <a:solidFill>
                  <a:srgbClr val="A31C12"/>
                </a:solidFill>
              </a:rPr>
              <a:t>“</a:t>
            </a:r>
            <a:r>
              <a:rPr lang="en-US" altLang="ja-JP" sz="2400" smtClean="0">
                <a:solidFill>
                  <a:srgbClr val="A31C12"/>
                </a:solidFill>
              </a:rPr>
              <a:t>….they [students] analyze givens, constraints, relationships and goals. ….they monitor and evaluate their progress and change course if necessary. …. and they continually ask themselves </a:t>
            </a:r>
            <a:r>
              <a:rPr lang="ja-JP" altLang="en-US" sz="2400" smtClean="0">
                <a:solidFill>
                  <a:srgbClr val="A31C12"/>
                </a:solidFill>
              </a:rPr>
              <a:t>“</a:t>
            </a:r>
            <a:r>
              <a:rPr lang="en-US" altLang="ja-JP" sz="2400" smtClean="0">
                <a:solidFill>
                  <a:srgbClr val="A31C12"/>
                </a:solidFill>
              </a:rPr>
              <a:t>Does this make sense?</a:t>
            </a:r>
            <a:r>
              <a:rPr lang="ja-JP" altLang="en-US" sz="2400" smtClean="0">
                <a:solidFill>
                  <a:srgbClr val="A31C12"/>
                </a:solidFill>
              </a:rPr>
              <a:t>”</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7411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7411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47411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4115"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3FB1FFD3-08F1-4BB4-8CF3-46B6651EF170}" type="slidenum">
              <a:rPr lang="en-US">
                <a:latin typeface="Times" charset="0"/>
              </a:rPr>
              <a:pPr/>
              <a:t>27</a:t>
            </a:fld>
            <a:endParaRPr lang="en-US">
              <a:latin typeface="Times" charset="0"/>
            </a:endParaRPr>
          </a:p>
        </p:txBody>
      </p:sp>
      <p:sp>
        <p:nvSpPr>
          <p:cNvPr id="57346" name="Rectangle 2"/>
          <p:cNvSpPr>
            <a:spLocks noGrp="1" noChangeArrowheads="1"/>
          </p:cNvSpPr>
          <p:nvPr>
            <p:ph type="title"/>
          </p:nvPr>
        </p:nvSpPr>
        <p:spPr>
          <a:xfrm>
            <a:off x="1219200" y="457200"/>
            <a:ext cx="7772400" cy="1143000"/>
          </a:xfrm>
        </p:spPr>
        <p:txBody>
          <a:bodyPr/>
          <a:lstStyle/>
          <a:p>
            <a:r>
              <a:rPr lang="en-US" sz="3600" smtClean="0"/>
              <a:t>Standards for Mathematical Practice</a:t>
            </a:r>
          </a:p>
        </p:txBody>
      </p:sp>
      <p:sp>
        <p:nvSpPr>
          <p:cNvPr id="476163" name="Rectangle 3"/>
          <p:cNvSpPr>
            <a:spLocks noGrp="1" noChangeArrowheads="1"/>
          </p:cNvSpPr>
          <p:nvPr>
            <p:ph type="body" idx="1"/>
          </p:nvPr>
        </p:nvSpPr>
        <p:spPr>
          <a:xfrm>
            <a:off x="1316038" y="1631950"/>
            <a:ext cx="7599362" cy="4522788"/>
          </a:xfrm>
        </p:spPr>
        <p:txBody>
          <a:bodyPr/>
          <a:lstStyle/>
          <a:p>
            <a:pPr marL="328613" indent="-328613">
              <a:lnSpc>
                <a:spcPct val="90000"/>
              </a:lnSpc>
              <a:buFontTx/>
              <a:buNone/>
            </a:pPr>
            <a:r>
              <a:rPr lang="en-US" sz="2400" smtClean="0"/>
              <a:t>AND….</a:t>
            </a:r>
            <a:endParaRPr lang="en-US" smtClean="0"/>
          </a:p>
          <a:p>
            <a:pPr marL="328613" indent="-328613">
              <a:lnSpc>
                <a:spcPct val="90000"/>
              </a:lnSpc>
            </a:pPr>
            <a:r>
              <a:rPr lang="en-US" smtClean="0"/>
              <a:t>Describe mathematical content students need to learn.   </a:t>
            </a:r>
          </a:p>
          <a:p>
            <a:pPr marL="681038" lvl="1" indent="-238125">
              <a:lnSpc>
                <a:spcPct val="90000"/>
              </a:lnSpc>
              <a:buFontTx/>
              <a:buNone/>
            </a:pPr>
            <a:r>
              <a:rPr lang="en-US" b="1" smtClean="0"/>
              <a:t>SP1. Make sense of problems</a:t>
            </a:r>
            <a:endParaRPr lang="en-US" smtClean="0"/>
          </a:p>
          <a:p>
            <a:pPr marL="801688" lvl="2" indent="-6350">
              <a:lnSpc>
                <a:spcPct val="85000"/>
              </a:lnSpc>
              <a:buFontTx/>
              <a:buNone/>
            </a:pPr>
            <a:r>
              <a:rPr lang="ja-JP" altLang="en-US" smtClean="0">
                <a:solidFill>
                  <a:srgbClr val="A31C12"/>
                </a:solidFill>
              </a:rPr>
              <a:t>“</a:t>
            </a:r>
            <a:r>
              <a:rPr lang="en-US" altLang="ja-JP" smtClean="0">
                <a:solidFill>
                  <a:srgbClr val="A31C12"/>
                </a:solidFill>
              </a:rPr>
              <a:t>……. students can explain correspondences between equations, verbal descriptions, tables, and graphs or draw diagrams of important features and relationships, graph data, and search for regularity or trends.</a:t>
            </a:r>
            <a:r>
              <a:rPr lang="ja-JP" altLang="en-US" smtClean="0">
                <a:solidFill>
                  <a:srgbClr val="A31C12"/>
                </a:solidFill>
              </a:rPr>
              <a:t>”</a:t>
            </a:r>
            <a:endParaRPr lang="en-US" altLang="ja-JP" smtClean="0"/>
          </a:p>
          <a:p>
            <a:pPr marL="328613" indent="-328613">
              <a:lnSpc>
                <a:spcPct val="90000"/>
              </a:lnSpc>
              <a:buFont typeface="Times" charset="0"/>
              <a:buChar char="•"/>
            </a:pP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7616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7616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47616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7616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6163"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9189D692-D7AA-43FC-8887-A910C74AF139}" type="slidenum">
              <a:rPr lang="en-US">
                <a:latin typeface="Times" charset="0"/>
              </a:rPr>
              <a:pPr/>
              <a:t>28</a:t>
            </a:fld>
            <a:endParaRPr lang="en-US">
              <a:latin typeface="Times" charset="0"/>
            </a:endParaRPr>
          </a:p>
        </p:txBody>
      </p:sp>
      <p:sp>
        <p:nvSpPr>
          <p:cNvPr id="59394" name="Slide Number Placeholder 5"/>
          <p:cNvSpPr txBox="1">
            <a:spLocks noGrp="1"/>
          </p:cNvSpPr>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pPr algn="r"/>
            <a:endParaRPr lang="en-US">
              <a:latin typeface="Arial" pitchFamily="34" charset="0"/>
            </a:endParaRPr>
          </a:p>
        </p:txBody>
      </p:sp>
      <p:sp>
        <p:nvSpPr>
          <p:cNvPr id="59395" name="Rectangle 2"/>
          <p:cNvSpPr>
            <a:spLocks noGrp="1" noChangeArrowheads="1"/>
          </p:cNvSpPr>
          <p:nvPr>
            <p:ph type="ctrTitle" idx="4294967295"/>
          </p:nvPr>
        </p:nvSpPr>
        <p:spPr>
          <a:xfrm>
            <a:off x="1143000" y="0"/>
            <a:ext cx="7772400" cy="1143000"/>
          </a:xfrm>
        </p:spPr>
        <p:txBody>
          <a:bodyPr/>
          <a:lstStyle/>
          <a:p>
            <a:pPr eaLnBrk="1" hangingPunct="1"/>
            <a:r>
              <a:rPr lang="en-US" sz="4000" smtClean="0"/>
              <a:t>The Standards for [Student] Mathematical Practice</a:t>
            </a:r>
            <a:endParaRPr lang="en-US" smtClean="0"/>
          </a:p>
        </p:txBody>
      </p:sp>
      <p:sp>
        <p:nvSpPr>
          <p:cNvPr id="405507" name="Rectangle 3"/>
          <p:cNvSpPr>
            <a:spLocks noGrp="1" noChangeArrowheads="1"/>
          </p:cNvSpPr>
          <p:nvPr>
            <p:ph type="subTitle" idx="4294967295"/>
          </p:nvPr>
        </p:nvSpPr>
        <p:spPr>
          <a:xfrm>
            <a:off x="1295400" y="1781175"/>
            <a:ext cx="7602538" cy="3784600"/>
          </a:xfrm>
        </p:spPr>
        <p:txBody>
          <a:bodyPr/>
          <a:lstStyle/>
          <a:p>
            <a:pPr marL="0" indent="0" algn="ctr" eaLnBrk="1" hangingPunct="1">
              <a:buFontTx/>
              <a:buNone/>
            </a:pPr>
            <a:r>
              <a:rPr lang="en-US" smtClean="0"/>
              <a:t>The 8 Standards for Mathematical Practice – place an emphasis on student demonstrations of learning…</a:t>
            </a:r>
          </a:p>
          <a:p>
            <a:pPr marL="0" indent="0" algn="ctr" eaLnBrk="1" hangingPunct="1">
              <a:buFontTx/>
              <a:buNone/>
            </a:pPr>
            <a:r>
              <a:rPr lang="en-US" smtClean="0"/>
              <a:t>Equity begins with an understanding of how the selection of tasks, the assessment of tasks, the student learning environment creates great inequity in our schools…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55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550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5507"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05C7131D-92A7-4D33-A98E-73E98381D279}" type="slidenum">
              <a:rPr lang="en-US">
                <a:latin typeface="Times" charset="0"/>
              </a:rPr>
              <a:pPr/>
              <a:t>29</a:t>
            </a:fld>
            <a:endParaRPr lang="en-US">
              <a:latin typeface="Times" charset="0"/>
            </a:endParaRPr>
          </a:p>
        </p:txBody>
      </p:sp>
      <p:sp>
        <p:nvSpPr>
          <p:cNvPr id="61442" name="Rectangle 2"/>
          <p:cNvSpPr>
            <a:spLocks noGrp="1" noChangeArrowheads="1"/>
          </p:cNvSpPr>
          <p:nvPr>
            <p:ph type="title"/>
          </p:nvPr>
        </p:nvSpPr>
        <p:spPr/>
        <p:txBody>
          <a:bodyPr/>
          <a:lstStyle/>
          <a:p>
            <a:r>
              <a:rPr lang="en-US" sz="4000" smtClean="0"/>
              <a:t>Standards for Mathematical Practice: A Closer Look</a:t>
            </a:r>
          </a:p>
        </p:txBody>
      </p:sp>
      <p:sp>
        <p:nvSpPr>
          <p:cNvPr id="61443" name="Rectangle 3"/>
          <p:cNvSpPr>
            <a:spLocks noGrp="1" noChangeArrowheads="1"/>
          </p:cNvSpPr>
          <p:nvPr>
            <p:ph type="body" idx="1"/>
          </p:nvPr>
        </p:nvSpPr>
        <p:spPr/>
        <p:txBody>
          <a:bodyPr/>
          <a:lstStyle/>
          <a:p>
            <a:pPr algn="ctr">
              <a:buFontTx/>
              <a:buNone/>
            </a:pPr>
            <a:endParaRPr lang="en-US" sz="60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B8F26992-EB6B-4DD3-A4E3-D8720ED6AD36}" type="slidenum">
              <a:rPr lang="en-US">
                <a:latin typeface="Times" charset="0"/>
              </a:rPr>
              <a:pPr/>
              <a:t>3</a:t>
            </a:fld>
            <a:endParaRPr lang="en-US">
              <a:latin typeface="Times" charset="0"/>
            </a:endParaRPr>
          </a:p>
        </p:txBody>
      </p:sp>
      <p:sp>
        <p:nvSpPr>
          <p:cNvPr id="8194" name="TextBox 5"/>
          <p:cNvSpPr txBox="1">
            <a:spLocks noChangeArrowheads="1"/>
          </p:cNvSpPr>
          <p:nvPr/>
        </p:nvSpPr>
        <p:spPr bwMode="auto">
          <a:xfrm>
            <a:off x="1143000" y="152400"/>
            <a:ext cx="80010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pPr algn="ctr"/>
            <a:r>
              <a:rPr lang="ja-JP" altLang="en-US" sz="2400">
                <a:latin typeface="Arial" pitchFamily="34" charset="0"/>
              </a:rPr>
              <a:t>“</a:t>
            </a:r>
            <a:r>
              <a:rPr lang="en-US" altLang="ja-JP" sz="2400">
                <a:latin typeface="Arial" pitchFamily="34" charset="0"/>
              </a:rPr>
              <a:t> The Common Core State Standards represent an opportunity – once in a lifetime – to form effective coalitions for change.</a:t>
            </a:r>
            <a:r>
              <a:rPr lang="ja-JP" altLang="en-US" sz="2400">
                <a:latin typeface="Arial" pitchFamily="34" charset="0"/>
              </a:rPr>
              <a:t>”</a:t>
            </a:r>
            <a:r>
              <a:rPr lang="en-US" altLang="ja-JP" sz="2400">
                <a:latin typeface="Arial" pitchFamily="34" charset="0"/>
              </a:rPr>
              <a:t> Jere Confrey, August 2010 </a:t>
            </a:r>
            <a:endParaRPr lang="en-US" sz="2400">
              <a:latin typeface="Arial" pitchFamily="34" charset="0"/>
            </a:endParaRPr>
          </a:p>
        </p:txBody>
      </p:sp>
      <p:pic>
        <p:nvPicPr>
          <p:cNvPr id="444420" name="Picture 4" descr="PPTF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6963" y="1541463"/>
            <a:ext cx="8047037" cy="459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C1E8185E-E89D-4C72-A98B-B7E4650F3878}" type="slidenum">
              <a:rPr lang="en-US">
                <a:latin typeface="Times" charset="0"/>
              </a:rPr>
              <a:pPr/>
              <a:t>30</a:t>
            </a:fld>
            <a:endParaRPr lang="en-US">
              <a:latin typeface="Times" charset="0"/>
            </a:endParaRPr>
          </a:p>
        </p:txBody>
      </p:sp>
      <p:sp>
        <p:nvSpPr>
          <p:cNvPr id="63490" name="Rectangle 2"/>
          <p:cNvSpPr>
            <a:spLocks noGrp="1" noChangeArrowheads="1"/>
          </p:cNvSpPr>
          <p:nvPr>
            <p:ph type="title"/>
          </p:nvPr>
        </p:nvSpPr>
        <p:spPr/>
        <p:txBody>
          <a:bodyPr/>
          <a:lstStyle/>
          <a:p>
            <a:endParaRPr lang="en-US" smtClean="0"/>
          </a:p>
        </p:txBody>
      </p:sp>
      <p:sp>
        <p:nvSpPr>
          <p:cNvPr id="63491" name="Rectangle 3"/>
          <p:cNvSpPr>
            <a:spLocks noGrp="1" noChangeArrowheads="1"/>
          </p:cNvSpPr>
          <p:nvPr>
            <p:ph type="body" idx="1"/>
          </p:nvPr>
        </p:nvSpPr>
        <p:spPr/>
        <p:txBody>
          <a:bodyPr/>
          <a:lstStyle/>
          <a:p>
            <a:pPr algn="ctr">
              <a:buFontTx/>
              <a:buNone/>
            </a:pPr>
            <a:r>
              <a:rPr lang="en-US" sz="6600" smtClean="0"/>
              <a:t>Optional Slides About Content Standards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12FDC358-5D22-4A60-82F8-18EBBA259EBD}" type="slidenum">
              <a:rPr lang="en-US">
                <a:latin typeface="Times" charset="0"/>
              </a:rPr>
              <a:pPr/>
              <a:t>31</a:t>
            </a:fld>
            <a:endParaRPr lang="en-US">
              <a:latin typeface="Times" charset="0"/>
            </a:endParaRPr>
          </a:p>
        </p:txBody>
      </p:sp>
      <p:sp>
        <p:nvSpPr>
          <p:cNvPr id="65538" name="Rectangle 2"/>
          <p:cNvSpPr>
            <a:spLocks noGrp="1" noChangeArrowheads="1"/>
          </p:cNvSpPr>
          <p:nvPr>
            <p:ph type="title"/>
          </p:nvPr>
        </p:nvSpPr>
        <p:spPr/>
        <p:txBody>
          <a:bodyPr/>
          <a:lstStyle/>
          <a:p>
            <a:r>
              <a:rPr lang="en-US" sz="4000" smtClean="0"/>
              <a:t>Standards for Mathematical Content</a:t>
            </a:r>
          </a:p>
        </p:txBody>
      </p:sp>
      <p:sp>
        <p:nvSpPr>
          <p:cNvPr id="65539" name="Rectangle 4"/>
          <p:cNvSpPr>
            <a:spLocks noGrp="1" noChangeArrowheads="1"/>
          </p:cNvSpPr>
          <p:nvPr>
            <p:ph type="body" sz="half" idx="1"/>
          </p:nvPr>
        </p:nvSpPr>
        <p:spPr/>
        <p:txBody>
          <a:bodyPr/>
          <a:lstStyle/>
          <a:p>
            <a:r>
              <a:rPr lang="en-US" sz="2200" smtClean="0"/>
              <a:t>Counting and Cardinality (K)</a:t>
            </a:r>
          </a:p>
          <a:p>
            <a:r>
              <a:rPr lang="en-US" sz="2200" smtClean="0"/>
              <a:t>Operations and Algebraic Thinking (K-5)</a:t>
            </a:r>
          </a:p>
          <a:p>
            <a:r>
              <a:rPr lang="en-US" sz="2200" smtClean="0"/>
              <a:t>Number and Operations in Base Ten (K-5)</a:t>
            </a:r>
          </a:p>
          <a:p>
            <a:r>
              <a:rPr lang="en-US" sz="2200" smtClean="0"/>
              <a:t>Measurement and Data </a:t>
            </a:r>
            <a:br>
              <a:rPr lang="en-US" sz="2200" smtClean="0"/>
            </a:br>
            <a:r>
              <a:rPr lang="en-US" sz="2200" smtClean="0"/>
              <a:t>(K-5)</a:t>
            </a:r>
          </a:p>
          <a:p>
            <a:r>
              <a:rPr lang="en-US" sz="2200" smtClean="0"/>
              <a:t>Geometry (K-HS)</a:t>
            </a:r>
          </a:p>
          <a:p>
            <a:r>
              <a:rPr lang="en-US" sz="2200" smtClean="0"/>
              <a:t>Number and Operations —Fractions (3-5)</a:t>
            </a:r>
          </a:p>
        </p:txBody>
      </p:sp>
      <p:sp>
        <p:nvSpPr>
          <p:cNvPr id="65540" name="Rectangle 5"/>
          <p:cNvSpPr>
            <a:spLocks noGrp="1" noChangeArrowheads="1"/>
          </p:cNvSpPr>
          <p:nvPr>
            <p:ph type="body" sz="half" idx="2"/>
          </p:nvPr>
        </p:nvSpPr>
        <p:spPr>
          <a:xfrm>
            <a:off x="5191125" y="1604963"/>
            <a:ext cx="3724275" cy="4506912"/>
          </a:xfrm>
        </p:spPr>
        <p:txBody>
          <a:bodyPr/>
          <a:lstStyle/>
          <a:p>
            <a:r>
              <a:rPr lang="en-US" sz="2200" smtClean="0"/>
              <a:t>Ratios and Proportional Relationships (6-7)</a:t>
            </a:r>
          </a:p>
          <a:p>
            <a:r>
              <a:rPr lang="en-US" sz="2200" smtClean="0"/>
              <a:t>The Number System (6-8)</a:t>
            </a:r>
          </a:p>
          <a:p>
            <a:r>
              <a:rPr lang="en-US" sz="2200" smtClean="0"/>
              <a:t>Expressions and Equations (6-8)</a:t>
            </a:r>
          </a:p>
          <a:p>
            <a:r>
              <a:rPr lang="en-US" sz="2200" smtClean="0"/>
              <a:t>Statistics and Probability </a:t>
            </a:r>
            <a:br>
              <a:rPr lang="en-US" sz="2200" smtClean="0"/>
            </a:br>
            <a:r>
              <a:rPr lang="en-US" sz="2200" smtClean="0"/>
              <a:t>(6-HS)</a:t>
            </a:r>
          </a:p>
          <a:p>
            <a:r>
              <a:rPr lang="en-US" sz="2200" smtClean="0"/>
              <a:t>Functions (8-HS)</a:t>
            </a:r>
          </a:p>
          <a:p>
            <a:r>
              <a:rPr lang="en-US" sz="2200" smtClean="0"/>
              <a:t>Number and Quantity (HS)</a:t>
            </a:r>
          </a:p>
          <a:p>
            <a:r>
              <a:rPr lang="en-US" sz="2200" smtClean="0"/>
              <a:t>Algebra (HS)</a:t>
            </a:r>
          </a:p>
          <a:p>
            <a:r>
              <a:rPr lang="en-US" sz="2200" smtClean="0"/>
              <a:t>Modeling (HS)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93EAD013-B8B9-4B66-A53B-7F7D5A7A3273}" type="slidenum">
              <a:rPr lang="en-US">
                <a:latin typeface="Times" charset="0"/>
              </a:rPr>
              <a:pPr/>
              <a:t>32</a:t>
            </a:fld>
            <a:endParaRPr lang="en-US">
              <a:latin typeface="Times" charset="0"/>
            </a:endParaRPr>
          </a:p>
        </p:txBody>
      </p:sp>
      <p:sp>
        <p:nvSpPr>
          <p:cNvPr id="67586" name="Rectangle 2"/>
          <p:cNvSpPr>
            <a:spLocks noGrp="1" noChangeArrowheads="1"/>
          </p:cNvSpPr>
          <p:nvPr>
            <p:ph type="title"/>
          </p:nvPr>
        </p:nvSpPr>
        <p:spPr/>
        <p:txBody>
          <a:bodyPr/>
          <a:lstStyle/>
          <a:p>
            <a:r>
              <a:rPr lang="en-US" smtClean="0"/>
              <a:t>Grade Level Standards</a:t>
            </a:r>
          </a:p>
        </p:txBody>
      </p:sp>
      <p:sp>
        <p:nvSpPr>
          <p:cNvPr id="67587" name="Rectangle 3"/>
          <p:cNvSpPr>
            <a:spLocks noGrp="1" noChangeArrowheads="1"/>
          </p:cNvSpPr>
          <p:nvPr>
            <p:ph type="body" idx="1"/>
          </p:nvPr>
        </p:nvSpPr>
        <p:spPr/>
        <p:txBody>
          <a:bodyPr/>
          <a:lstStyle/>
          <a:p>
            <a:endParaRPr lang="en-US" smtClean="0"/>
          </a:p>
        </p:txBody>
      </p:sp>
      <p:pic>
        <p:nvPicPr>
          <p:cNvPr id="350212" name="Picture 4" descr="PPT15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450" y="1363663"/>
            <a:ext cx="7956550" cy="3754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3"/>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968F5CD3-EBED-4EC5-B9C9-1E5E30FAC36B}" type="slidenum">
              <a:rPr lang="en-US">
                <a:latin typeface="Times" charset="0"/>
              </a:rPr>
              <a:pPr/>
              <a:t>33</a:t>
            </a:fld>
            <a:endParaRPr lang="en-US">
              <a:latin typeface="Times" charset="0"/>
            </a:endParaRPr>
          </a:p>
        </p:txBody>
      </p:sp>
      <p:sp>
        <p:nvSpPr>
          <p:cNvPr id="69634" name="Rectangle 2"/>
          <p:cNvSpPr>
            <a:spLocks noGrp="1" noChangeArrowheads="1"/>
          </p:cNvSpPr>
          <p:nvPr>
            <p:ph type="title"/>
          </p:nvPr>
        </p:nvSpPr>
        <p:spPr/>
        <p:txBody>
          <a:bodyPr/>
          <a:lstStyle/>
          <a:p>
            <a:r>
              <a:rPr lang="en-US" sz="4000" smtClean="0"/>
              <a:t>Progressions within and across Domains</a:t>
            </a:r>
          </a:p>
        </p:txBody>
      </p:sp>
      <p:sp>
        <p:nvSpPr>
          <p:cNvPr id="69635" name="Rectangle 3"/>
          <p:cNvSpPr>
            <a:spLocks noGrp="1" noChangeArrowheads="1"/>
          </p:cNvSpPr>
          <p:nvPr>
            <p:ph type="body" idx="1"/>
          </p:nvPr>
        </p:nvSpPr>
        <p:spPr/>
        <p:txBody>
          <a:bodyPr/>
          <a:lstStyle/>
          <a:p>
            <a:pPr>
              <a:buFontTx/>
              <a:buNone/>
            </a:pPr>
            <a:endParaRPr lang="en-US" smtClean="0"/>
          </a:p>
        </p:txBody>
      </p:sp>
      <p:sp>
        <p:nvSpPr>
          <p:cNvPr id="351238" name="Text Box 6"/>
          <p:cNvSpPr txBox="1">
            <a:spLocks noChangeArrowheads="1"/>
          </p:cNvSpPr>
          <p:nvPr/>
        </p:nvSpPr>
        <p:spPr bwMode="auto">
          <a:xfrm>
            <a:off x="2027238" y="4375150"/>
            <a:ext cx="24336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n-US" sz="2400">
              <a:latin typeface="Arial" charset="0"/>
              <a:ea typeface="ＭＳ Ｐゴシック" charset="0"/>
            </a:endParaRPr>
          </a:p>
        </p:txBody>
      </p:sp>
      <p:sp>
        <p:nvSpPr>
          <p:cNvPr id="351237" name="Text Box 5"/>
          <p:cNvSpPr txBox="1">
            <a:spLocks noChangeArrowheads="1"/>
          </p:cNvSpPr>
          <p:nvPr/>
        </p:nvSpPr>
        <p:spPr bwMode="auto">
          <a:xfrm>
            <a:off x="7629525" y="6142038"/>
            <a:ext cx="1212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atin typeface="Times New Roman" charset="0"/>
                <a:ea typeface="ＭＳ Ｐゴシック" charset="0"/>
              </a:rPr>
              <a:t>Daro, 2010</a:t>
            </a:r>
          </a:p>
        </p:txBody>
      </p:sp>
      <p:grpSp>
        <p:nvGrpSpPr>
          <p:cNvPr id="69638" name="Group 21"/>
          <p:cNvGrpSpPr>
            <a:grpSpLocks/>
          </p:cNvGrpSpPr>
          <p:nvPr/>
        </p:nvGrpSpPr>
        <p:grpSpPr bwMode="auto">
          <a:xfrm>
            <a:off x="1631950" y="1425575"/>
            <a:ext cx="6373813" cy="4746625"/>
            <a:chOff x="1028" y="898"/>
            <a:chExt cx="4015" cy="2990"/>
          </a:xfrm>
        </p:grpSpPr>
        <p:pic>
          <p:nvPicPr>
            <p:cNvPr id="351236" name="Picture 4" descr="PPT15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 y="898"/>
              <a:ext cx="4015" cy="2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51239" name="Text Box 7"/>
            <p:cNvSpPr txBox="1">
              <a:spLocks noChangeArrowheads="1"/>
            </p:cNvSpPr>
            <p:nvPr/>
          </p:nvSpPr>
          <p:spPr bwMode="auto">
            <a:xfrm>
              <a:off x="1204" y="2704"/>
              <a:ext cx="1575" cy="44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4000">
                  <a:latin typeface="Arial" charset="0"/>
                  <a:ea typeface="ＭＳ Ｐゴシック" charset="0"/>
                </a:rPr>
                <a:t> </a:t>
              </a:r>
              <a:r>
                <a:rPr lang="en-US" sz="2400">
                  <a:latin typeface="Arial" charset="0"/>
                  <a:ea typeface="ＭＳ Ｐゴシック" charset="0"/>
                </a:rPr>
                <a:t>   </a:t>
              </a:r>
              <a:r>
                <a:rPr lang="en-US" sz="3600">
                  <a:latin typeface="Arial" charset="0"/>
                  <a:ea typeface="ＭＳ Ｐゴシック" charset="0"/>
                </a:rPr>
                <a:t>       </a:t>
              </a:r>
            </a:p>
          </p:txBody>
        </p:sp>
        <p:sp>
          <p:nvSpPr>
            <p:cNvPr id="351241" name="Text Box 9"/>
            <p:cNvSpPr txBox="1">
              <a:spLocks noChangeArrowheads="1"/>
            </p:cNvSpPr>
            <p:nvPr/>
          </p:nvSpPr>
          <p:spPr bwMode="auto">
            <a:xfrm>
              <a:off x="1970" y="2692"/>
              <a:ext cx="781" cy="460"/>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b="1">
                  <a:latin typeface="Arial" charset="0"/>
                  <a:ea typeface="ＭＳ Ｐゴシック" charset="0"/>
                </a:rPr>
                <a:t>Number and </a:t>
              </a:r>
            </a:p>
            <a:p>
              <a:pPr algn="ctr">
                <a:defRPr/>
              </a:pPr>
              <a:r>
                <a:rPr lang="en-US" b="1">
                  <a:latin typeface="Arial" charset="0"/>
                  <a:ea typeface="ＭＳ Ｐゴシック" charset="0"/>
                </a:rPr>
                <a:t>Operations </a:t>
              </a:r>
              <a:r>
                <a:rPr lang="en-US" b="1">
                  <a:latin typeface="Arial" charset="0"/>
                  <a:ea typeface="ＭＳ Ｐゴシック" charset="0"/>
                  <a:cs typeface="Arial" charset="0"/>
                </a:rPr>
                <a:t>―Fractions</a:t>
              </a:r>
            </a:p>
          </p:txBody>
        </p:sp>
        <p:sp>
          <p:nvSpPr>
            <p:cNvPr id="351245" name="Rectangle 13"/>
            <p:cNvSpPr>
              <a:spLocks noChangeArrowheads="1"/>
            </p:cNvSpPr>
            <p:nvPr/>
          </p:nvSpPr>
          <p:spPr bwMode="auto">
            <a:xfrm>
              <a:off x="3968" y="1508"/>
              <a:ext cx="832" cy="1618"/>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351244" name="Text Box 12"/>
            <p:cNvSpPr txBox="1">
              <a:spLocks noChangeArrowheads="1"/>
            </p:cNvSpPr>
            <p:nvPr/>
          </p:nvSpPr>
          <p:spPr bwMode="auto">
            <a:xfrm>
              <a:off x="4064" y="2094"/>
              <a:ext cx="647" cy="212"/>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600" b="1">
                  <a:latin typeface="Arial" charset="0"/>
                  <a:ea typeface="ＭＳ Ｐゴシック" charset="0"/>
                </a:rPr>
                <a:t>Algebra</a:t>
              </a:r>
            </a:p>
          </p:txBody>
        </p:sp>
        <p:sp>
          <p:nvSpPr>
            <p:cNvPr id="351246" name="Text Box 14"/>
            <p:cNvSpPr txBox="1">
              <a:spLocks noChangeArrowheads="1"/>
            </p:cNvSpPr>
            <p:nvPr/>
          </p:nvSpPr>
          <p:spPr bwMode="auto">
            <a:xfrm>
              <a:off x="2942" y="1518"/>
              <a:ext cx="848" cy="520"/>
            </a:xfrm>
            <a:prstGeom prst="rect">
              <a:avLst/>
            </a:prstGeom>
            <a:solidFill>
              <a:srgbClr val="CC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rIns="0">
              <a:spAutoFit/>
            </a:bodyPr>
            <a:lstStyle/>
            <a:p>
              <a:pPr algn="ctr">
                <a:defRPr/>
              </a:pPr>
              <a:r>
                <a:rPr lang="en-US" sz="1600" b="1">
                  <a:latin typeface="Arial" charset="0"/>
                  <a:ea typeface="ＭＳ Ｐゴシック" charset="0"/>
                </a:rPr>
                <a:t>Expressions</a:t>
              </a:r>
            </a:p>
            <a:p>
              <a:pPr algn="ctr">
                <a:defRPr/>
              </a:pPr>
              <a:r>
                <a:rPr lang="en-US" sz="1600" b="1">
                  <a:latin typeface="Arial" charset="0"/>
                  <a:ea typeface="ＭＳ Ｐゴシック" charset="0"/>
                </a:rPr>
                <a:t>and</a:t>
              </a:r>
            </a:p>
            <a:p>
              <a:pPr algn="ctr">
                <a:defRPr/>
              </a:pPr>
              <a:r>
                <a:rPr lang="en-US" sz="1600" b="1">
                  <a:latin typeface="Arial" charset="0"/>
                  <a:ea typeface="ＭＳ Ｐゴシック" charset="0"/>
                </a:rPr>
                <a:t>Equations</a:t>
              </a:r>
            </a:p>
          </p:txBody>
        </p:sp>
        <p:sp>
          <p:nvSpPr>
            <p:cNvPr id="351247" name="Text Box 15"/>
            <p:cNvSpPr txBox="1">
              <a:spLocks noChangeArrowheads="1"/>
            </p:cNvSpPr>
            <p:nvPr/>
          </p:nvSpPr>
          <p:spPr bwMode="auto">
            <a:xfrm>
              <a:off x="3000" y="2489"/>
              <a:ext cx="746" cy="366"/>
            </a:xfrm>
            <a:prstGeom prst="rect">
              <a:avLst/>
            </a:prstGeom>
            <a:solidFill>
              <a:srgbClr val="99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0" rIns="0">
              <a:spAutoFit/>
            </a:bodyPr>
            <a:lstStyle/>
            <a:p>
              <a:pPr algn="ctr">
                <a:defRPr/>
              </a:pPr>
              <a:r>
                <a:rPr lang="en-US" sz="1600" b="1">
                  <a:latin typeface="Arial" charset="0"/>
                  <a:ea typeface="ＭＳ Ｐゴシック" charset="0"/>
                </a:rPr>
                <a:t>The Number</a:t>
              </a:r>
            </a:p>
            <a:p>
              <a:pPr algn="ctr">
                <a:defRPr/>
              </a:pPr>
              <a:r>
                <a:rPr lang="en-US" sz="1600" b="1">
                  <a:latin typeface="Arial" charset="0"/>
                  <a:ea typeface="ＭＳ Ｐゴシック" charset="0"/>
                </a:rPr>
                <a:t>System</a:t>
              </a:r>
            </a:p>
          </p:txBody>
        </p:sp>
        <p:sp>
          <p:nvSpPr>
            <p:cNvPr id="351248" name="Text Box 16"/>
            <p:cNvSpPr txBox="1">
              <a:spLocks noChangeArrowheads="1"/>
            </p:cNvSpPr>
            <p:nvPr/>
          </p:nvSpPr>
          <p:spPr bwMode="auto">
            <a:xfrm>
              <a:off x="1392" y="1610"/>
              <a:ext cx="1268" cy="366"/>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defRPr/>
              </a:pPr>
              <a:r>
                <a:rPr lang="en-US" sz="1600" b="1">
                  <a:latin typeface="Arial" charset="0"/>
                  <a:ea typeface="ＭＳ Ｐゴシック" charset="0"/>
                </a:rPr>
                <a:t>Operations and</a:t>
              </a:r>
            </a:p>
            <a:p>
              <a:pPr algn="ctr">
                <a:defRPr/>
              </a:pPr>
              <a:r>
                <a:rPr lang="en-US" sz="1600" b="1">
                  <a:latin typeface="Arial" charset="0"/>
                  <a:ea typeface="ＭＳ Ｐゴシック" charset="0"/>
                </a:rPr>
                <a:t>Algebraic Thinking</a:t>
              </a:r>
            </a:p>
          </p:txBody>
        </p:sp>
        <p:sp>
          <p:nvSpPr>
            <p:cNvPr id="351249" name="Text Box 17"/>
            <p:cNvSpPr txBox="1">
              <a:spLocks noChangeArrowheads="1"/>
            </p:cNvSpPr>
            <p:nvPr/>
          </p:nvSpPr>
          <p:spPr bwMode="auto">
            <a:xfrm>
              <a:off x="1241" y="2223"/>
              <a:ext cx="1488" cy="366"/>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defRPr/>
              </a:pPr>
              <a:r>
                <a:rPr lang="en-US" sz="1600" b="1">
                  <a:latin typeface="Arial" charset="0"/>
                  <a:ea typeface="ＭＳ Ｐゴシック" charset="0"/>
                </a:rPr>
                <a:t>Number and</a:t>
              </a:r>
              <a:br>
                <a:rPr lang="en-US" sz="1600" b="1">
                  <a:latin typeface="Arial" charset="0"/>
                  <a:ea typeface="ＭＳ Ｐゴシック" charset="0"/>
                </a:rPr>
              </a:br>
              <a:r>
                <a:rPr lang="en-US" sz="1600" b="1">
                  <a:latin typeface="Arial" charset="0"/>
                  <a:ea typeface="ＭＳ Ｐゴシック" charset="0"/>
                </a:rPr>
                <a:t>Operations</a:t>
              </a:r>
              <a:r>
                <a:rPr lang="en-US" sz="1600" b="1">
                  <a:latin typeface="Arial" charset="0"/>
                  <a:ea typeface="ＭＳ Ｐゴシック" charset="0"/>
                  <a:cs typeface="Arial" charset="0"/>
                </a:rPr>
                <a:t>―Base Ten</a:t>
              </a:r>
            </a:p>
          </p:txBody>
        </p:sp>
        <p:sp>
          <p:nvSpPr>
            <p:cNvPr id="351250" name="Text Box 18"/>
            <p:cNvSpPr txBox="1">
              <a:spLocks noChangeArrowheads="1"/>
            </p:cNvSpPr>
            <p:nvPr/>
          </p:nvSpPr>
          <p:spPr bwMode="auto">
            <a:xfrm>
              <a:off x="1826" y="1153"/>
              <a:ext cx="358" cy="2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latin typeface="Arial" charset="0"/>
                  <a:ea typeface="ＭＳ Ｐゴシック" charset="0"/>
                </a:rPr>
                <a:t>K- 5</a:t>
              </a:r>
            </a:p>
          </p:txBody>
        </p:sp>
        <p:sp>
          <p:nvSpPr>
            <p:cNvPr id="351251" name="Text Box 19"/>
            <p:cNvSpPr txBox="1">
              <a:spLocks noChangeArrowheads="1"/>
            </p:cNvSpPr>
            <p:nvPr/>
          </p:nvSpPr>
          <p:spPr bwMode="auto">
            <a:xfrm>
              <a:off x="3206" y="1153"/>
              <a:ext cx="301" cy="2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latin typeface="Arial" charset="0"/>
                  <a:ea typeface="ＭＳ Ｐゴシック" charset="0"/>
                </a:rPr>
                <a:t>6-8</a:t>
              </a:r>
            </a:p>
          </p:txBody>
        </p:sp>
        <p:sp>
          <p:nvSpPr>
            <p:cNvPr id="351252" name="Text Box 20"/>
            <p:cNvSpPr txBox="1">
              <a:spLocks noChangeArrowheads="1"/>
            </p:cNvSpPr>
            <p:nvPr/>
          </p:nvSpPr>
          <p:spPr bwMode="auto">
            <a:xfrm>
              <a:off x="3937" y="1154"/>
              <a:ext cx="862" cy="2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a:latin typeface="Arial" charset="0"/>
                  <a:ea typeface="ＭＳ Ｐゴシック" charset="0"/>
                </a:rPr>
                <a:t>High School</a:t>
              </a:r>
            </a:p>
          </p:txBody>
        </p:sp>
      </p:gr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F655EE50-1871-47F3-9252-E7CCC21B1391}" type="slidenum">
              <a:rPr lang="en-US">
                <a:latin typeface="Times" charset="0"/>
              </a:rPr>
              <a:pPr/>
              <a:t>34</a:t>
            </a:fld>
            <a:endParaRPr lang="en-US">
              <a:latin typeface="Times" charset="0"/>
            </a:endParaRPr>
          </a:p>
        </p:txBody>
      </p:sp>
      <p:sp>
        <p:nvSpPr>
          <p:cNvPr id="71682" name="Title 1"/>
          <p:cNvSpPr>
            <a:spLocks noGrp="1"/>
          </p:cNvSpPr>
          <p:nvPr>
            <p:ph type="title" idx="4294967295"/>
          </p:nvPr>
        </p:nvSpPr>
        <p:spPr/>
        <p:txBody>
          <a:bodyPr/>
          <a:lstStyle/>
          <a:p>
            <a:pPr eaLnBrk="1" hangingPunct="1"/>
            <a:r>
              <a:rPr lang="en-US" sz="4000" smtClean="0"/>
              <a:t>CCSS Key Advances</a:t>
            </a:r>
            <a:endParaRPr lang="en-US" sz="3200" smtClean="0"/>
          </a:p>
        </p:txBody>
      </p:sp>
      <p:sp>
        <p:nvSpPr>
          <p:cNvPr id="3" name="Content Placeholder 2"/>
          <p:cNvSpPr>
            <a:spLocks noGrp="1"/>
          </p:cNvSpPr>
          <p:nvPr>
            <p:ph idx="4294967295"/>
          </p:nvPr>
        </p:nvSpPr>
        <p:spPr/>
        <p:txBody>
          <a:bodyPr>
            <a:normAutofit/>
          </a:bodyPr>
          <a:lstStyle/>
          <a:p>
            <a:pPr marL="609600" indent="-609600" defTabSz="457200" eaLnBrk="1" hangingPunct="1">
              <a:lnSpc>
                <a:spcPct val="80000"/>
              </a:lnSpc>
              <a:buFont typeface="Calibri" pitchFamily="34" charset="0"/>
              <a:buAutoNum type="arabicPeriod"/>
            </a:pPr>
            <a:r>
              <a:rPr lang="en-US" sz="2300" smtClean="0"/>
              <a:t>Standards for Mathematical Practice</a:t>
            </a:r>
          </a:p>
          <a:p>
            <a:pPr marL="609600" indent="-609600" defTabSz="457200" eaLnBrk="1" hangingPunct="1">
              <a:lnSpc>
                <a:spcPct val="80000"/>
              </a:lnSpc>
              <a:buFont typeface="Calibri" pitchFamily="34" charset="0"/>
              <a:buAutoNum type="arabicPeriod"/>
            </a:pPr>
            <a:r>
              <a:rPr lang="en-US" sz="2300" smtClean="0"/>
              <a:t>Properties of operations: Their role in arithmetic and algebra</a:t>
            </a:r>
          </a:p>
          <a:p>
            <a:pPr marL="609600" indent="-609600" defTabSz="457200" eaLnBrk="1" hangingPunct="1">
              <a:lnSpc>
                <a:spcPct val="80000"/>
              </a:lnSpc>
              <a:buFont typeface="Calibri" pitchFamily="34" charset="0"/>
              <a:buAutoNum type="arabicPeriod"/>
            </a:pPr>
            <a:r>
              <a:rPr lang="en-US" sz="2300" smtClean="0"/>
              <a:t>Mental math and </a:t>
            </a:r>
            <a:r>
              <a:rPr lang="ja-JP" altLang="en-US" sz="2300" smtClean="0"/>
              <a:t>“</a:t>
            </a:r>
            <a:r>
              <a:rPr lang="en-US" altLang="ja-JP" sz="2300" smtClean="0"/>
              <a:t>algebra</a:t>
            </a:r>
            <a:r>
              <a:rPr lang="ja-JP" altLang="en-US" sz="2300" smtClean="0"/>
              <a:t>”</a:t>
            </a:r>
            <a:r>
              <a:rPr lang="en-US" altLang="ja-JP" sz="2300" smtClean="0"/>
              <a:t> vs. algorithms</a:t>
            </a:r>
          </a:p>
          <a:p>
            <a:pPr marL="609600" indent="-609600" defTabSz="457200" eaLnBrk="1" hangingPunct="1">
              <a:lnSpc>
                <a:spcPct val="80000"/>
              </a:lnSpc>
              <a:buFont typeface="Calibri" pitchFamily="34" charset="0"/>
              <a:buAutoNum type="arabicPeriod"/>
            </a:pPr>
            <a:r>
              <a:rPr lang="en-US" sz="2300" smtClean="0"/>
              <a:t>Operations and the problems they solve</a:t>
            </a:r>
          </a:p>
          <a:p>
            <a:pPr marL="609600" indent="-609600" defTabSz="457200" eaLnBrk="1" hangingPunct="1">
              <a:lnSpc>
                <a:spcPct val="80000"/>
              </a:lnSpc>
              <a:buFont typeface="Calibri" pitchFamily="34" charset="0"/>
              <a:buAutoNum type="arabicPeriod"/>
            </a:pPr>
            <a:r>
              <a:rPr lang="en-US" sz="2300" smtClean="0"/>
              <a:t>Units and unitizing</a:t>
            </a:r>
          </a:p>
          <a:p>
            <a:pPr marL="1257300" lvl="1" indent="-533400" defTabSz="457200" eaLnBrk="1" hangingPunct="1">
              <a:lnSpc>
                <a:spcPct val="80000"/>
              </a:lnSpc>
              <a:buFont typeface="Calibri" pitchFamily="34" charset="0"/>
              <a:buAutoNum type="alphaLcPeriod"/>
            </a:pPr>
            <a:r>
              <a:rPr lang="en-US" sz="2000" smtClean="0"/>
              <a:t>Unit fractions</a:t>
            </a:r>
          </a:p>
          <a:p>
            <a:pPr marL="1257300" lvl="1" indent="-533400" defTabSz="457200" eaLnBrk="1" hangingPunct="1">
              <a:lnSpc>
                <a:spcPct val="80000"/>
              </a:lnSpc>
              <a:buFont typeface="Calibri" pitchFamily="34" charset="0"/>
              <a:buAutoNum type="alphaLcPeriod"/>
            </a:pPr>
            <a:r>
              <a:rPr lang="en-US" sz="2000" smtClean="0"/>
              <a:t>Unit rates</a:t>
            </a:r>
          </a:p>
          <a:p>
            <a:pPr marL="609600" indent="-609600" defTabSz="457200" eaLnBrk="1" hangingPunct="1">
              <a:lnSpc>
                <a:spcPct val="80000"/>
              </a:lnSpc>
              <a:buFont typeface="Calibri" pitchFamily="34" charset="0"/>
              <a:buAutoNum type="arabicPeriod"/>
            </a:pPr>
            <a:r>
              <a:rPr lang="en-US" sz="2300" smtClean="0"/>
              <a:t>Defining congruence and similarity in terms of transformations.</a:t>
            </a:r>
          </a:p>
          <a:p>
            <a:pPr marL="609600" indent="-609600" defTabSz="457200" eaLnBrk="1" hangingPunct="1">
              <a:lnSpc>
                <a:spcPct val="80000"/>
              </a:lnSpc>
              <a:buFont typeface="Calibri" pitchFamily="34" charset="0"/>
              <a:buAutoNum type="arabicPeriod"/>
            </a:pPr>
            <a:r>
              <a:rPr lang="en-US" sz="2300" smtClean="0"/>
              <a:t>Quantities-variables-functions-modeling</a:t>
            </a:r>
          </a:p>
          <a:p>
            <a:pPr marL="609600" indent="-609600" defTabSz="457200" eaLnBrk="1" hangingPunct="1">
              <a:lnSpc>
                <a:spcPct val="80000"/>
              </a:lnSpc>
              <a:buFont typeface="Calibri" pitchFamily="34" charset="0"/>
              <a:buAutoNum type="arabicPeriod"/>
            </a:pPr>
            <a:r>
              <a:rPr lang="en-US" sz="2300" smtClean="0"/>
              <a:t>Number-expression-equation-function</a:t>
            </a:r>
          </a:p>
          <a:p>
            <a:pPr marL="609600" indent="-609600" defTabSz="457200" eaLnBrk="1" hangingPunct="1">
              <a:lnSpc>
                <a:spcPct val="80000"/>
              </a:lnSpc>
              <a:buFont typeface="Calibri" pitchFamily="34" charset="0"/>
              <a:buAutoNum type="arabicPeriod"/>
            </a:pPr>
            <a:r>
              <a:rPr lang="en-US" sz="2300" smtClean="0"/>
              <a:t>Modeling</a:t>
            </a:r>
          </a:p>
        </p:txBody>
      </p:sp>
      <p:sp>
        <p:nvSpPr>
          <p:cNvPr id="365572" name="Text Box 4"/>
          <p:cNvSpPr txBox="1">
            <a:spLocks noChangeArrowheads="1"/>
          </p:cNvSpPr>
          <p:nvPr/>
        </p:nvSpPr>
        <p:spPr bwMode="auto">
          <a:xfrm>
            <a:off x="7296150" y="6081713"/>
            <a:ext cx="15938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1600">
                <a:latin typeface="Times New Roman" charset="0"/>
                <a:ea typeface="ＭＳ Ｐゴシック" charset="0"/>
              </a:rPr>
              <a:t>Daro, 2010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2B175755-E1A8-4776-BFEC-99BA1F49D6D6}" type="slidenum">
              <a:rPr lang="en-US">
                <a:latin typeface="Times" charset="0"/>
              </a:rPr>
              <a:pPr/>
              <a:t>35</a:t>
            </a:fld>
            <a:endParaRPr lang="en-US">
              <a:latin typeface="Times" charset="0"/>
            </a:endParaRPr>
          </a:p>
        </p:txBody>
      </p:sp>
      <p:sp>
        <p:nvSpPr>
          <p:cNvPr id="73730" name="Rectangle 2"/>
          <p:cNvSpPr>
            <a:spLocks noGrp="1" noChangeArrowheads="1"/>
          </p:cNvSpPr>
          <p:nvPr>
            <p:ph type="title"/>
          </p:nvPr>
        </p:nvSpPr>
        <p:spPr/>
        <p:txBody>
          <a:bodyPr/>
          <a:lstStyle/>
          <a:p>
            <a:r>
              <a:rPr lang="en-US" smtClean="0"/>
              <a:t>Getting Started with CCSS</a:t>
            </a:r>
          </a:p>
        </p:txBody>
      </p:sp>
      <p:sp>
        <p:nvSpPr>
          <p:cNvPr id="366595" name="Rectangle 3"/>
          <p:cNvSpPr>
            <a:spLocks noGrp="1" noChangeArrowheads="1"/>
          </p:cNvSpPr>
          <p:nvPr>
            <p:ph type="body" idx="1"/>
          </p:nvPr>
        </p:nvSpPr>
        <p:spPr/>
        <p:txBody>
          <a:bodyPr/>
          <a:lstStyle/>
          <a:p>
            <a:pPr>
              <a:buFontTx/>
              <a:buNone/>
            </a:pPr>
            <a:r>
              <a:rPr lang="en-US" smtClean="0"/>
              <a:t>Suggested First Implementation Steps:</a:t>
            </a:r>
          </a:p>
          <a:p>
            <a:r>
              <a:rPr lang="en-US" sz="2800" smtClean="0"/>
              <a:t>Mathematical practices</a:t>
            </a:r>
          </a:p>
          <a:p>
            <a:r>
              <a:rPr lang="en-US" sz="2800" smtClean="0"/>
              <a:t>Progressions within and among content clusters and domains</a:t>
            </a:r>
          </a:p>
          <a:p>
            <a:r>
              <a:rPr lang="en-US" sz="2800" smtClean="0"/>
              <a:t>Key advances</a:t>
            </a:r>
          </a:p>
          <a:p>
            <a:r>
              <a:rPr lang="en-US" sz="2800" smtClean="0"/>
              <a:t>Local assessments</a:t>
            </a:r>
          </a:p>
          <a:p>
            <a:pPr lvl="1"/>
            <a:r>
              <a:rPr lang="en-US" sz="2400" smtClean="0"/>
              <a:t>Classroom formative and summative assessment</a:t>
            </a:r>
          </a:p>
          <a:p>
            <a:pPr lvl="1"/>
            <a:r>
              <a:rPr lang="en-US" sz="2400" smtClean="0"/>
              <a:t>State released tasks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6659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6659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6659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66595">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366595">
                                            <p:txEl>
                                              <p:pRg st="4" end="4"/>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366595">
                                            <p:txEl>
                                              <p:pRg st="5" end="5"/>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36659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729288F3-56F9-4B4F-86D4-B01F0935A84E}" type="slidenum">
              <a:rPr lang="en-US">
                <a:latin typeface="Times" charset="0"/>
              </a:rPr>
              <a:pPr/>
              <a:t>4</a:t>
            </a:fld>
            <a:endParaRPr lang="en-US">
              <a:latin typeface="Times" charset="0"/>
            </a:endParaRPr>
          </a:p>
        </p:txBody>
      </p:sp>
      <p:sp>
        <p:nvSpPr>
          <p:cNvPr id="10242" name="Rectangle 2"/>
          <p:cNvSpPr>
            <a:spLocks noGrp="1" noChangeArrowheads="1"/>
          </p:cNvSpPr>
          <p:nvPr>
            <p:ph type="title"/>
          </p:nvPr>
        </p:nvSpPr>
        <p:spPr>
          <a:xfrm>
            <a:off x="1204913" y="0"/>
            <a:ext cx="7620000" cy="1182688"/>
          </a:xfrm>
        </p:spPr>
        <p:txBody>
          <a:bodyPr/>
          <a:lstStyle/>
          <a:p>
            <a:r>
              <a:rPr lang="en-US" sz="4000" smtClean="0"/>
              <a:t>CCSS: A Major Challenge/Opportunity</a:t>
            </a:r>
          </a:p>
        </p:txBody>
      </p:sp>
      <p:sp>
        <p:nvSpPr>
          <p:cNvPr id="10243" name="Rectangle 3"/>
          <p:cNvSpPr>
            <a:spLocks noGrp="1" noChangeArrowheads="1"/>
          </p:cNvSpPr>
          <p:nvPr>
            <p:ph type="body" idx="1"/>
          </p:nvPr>
        </p:nvSpPr>
        <p:spPr/>
        <p:txBody>
          <a:bodyPr/>
          <a:lstStyle/>
          <a:p>
            <a:r>
              <a:rPr lang="en-US" smtClean="0"/>
              <a:t>College and career readiness expectations</a:t>
            </a:r>
          </a:p>
          <a:p>
            <a:r>
              <a:rPr lang="en-US" smtClean="0"/>
              <a:t>Rigorous content and applications</a:t>
            </a:r>
          </a:p>
          <a:p>
            <a:r>
              <a:rPr lang="en-US" smtClean="0"/>
              <a:t>Stress conceptual understanding as well as procedural skills</a:t>
            </a:r>
          </a:p>
          <a:p>
            <a:r>
              <a:rPr lang="en-US" smtClean="0"/>
              <a:t>Organized around mathematical principles</a:t>
            </a:r>
          </a:p>
          <a:p>
            <a:r>
              <a:rPr lang="en-US" smtClean="0"/>
              <a:t>Focus and coherence</a:t>
            </a:r>
          </a:p>
          <a:p>
            <a:r>
              <a:rPr lang="en-US" smtClean="0"/>
              <a:t>Designed around research-based learning progressions whenever possible.</a:t>
            </a:r>
          </a:p>
          <a:p>
            <a:pPr lvl="1"/>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BFF8FC8F-B497-40AD-B390-E8173BEF036C}" type="slidenum">
              <a:rPr lang="en-US">
                <a:latin typeface="Times" charset="0"/>
              </a:rPr>
              <a:pPr/>
              <a:t>5</a:t>
            </a:fld>
            <a:endParaRPr lang="en-US">
              <a:latin typeface="Times" charset="0"/>
            </a:endParaRPr>
          </a:p>
        </p:txBody>
      </p:sp>
      <p:sp>
        <p:nvSpPr>
          <p:cNvPr id="12290" name="Rectangle 2"/>
          <p:cNvSpPr>
            <a:spLocks noGrp="1" noChangeArrowheads="1"/>
          </p:cNvSpPr>
          <p:nvPr>
            <p:ph type="title"/>
          </p:nvPr>
        </p:nvSpPr>
        <p:spPr/>
        <p:txBody>
          <a:bodyPr/>
          <a:lstStyle/>
          <a:p>
            <a:r>
              <a:rPr lang="en-US" sz="4000" smtClean="0"/>
              <a:t>Common Core State Standards for Mathematics</a:t>
            </a:r>
          </a:p>
        </p:txBody>
      </p:sp>
      <p:sp>
        <p:nvSpPr>
          <p:cNvPr id="12291" name="Rectangle 3"/>
          <p:cNvSpPr>
            <a:spLocks noGrp="1" noChangeArrowheads="1"/>
          </p:cNvSpPr>
          <p:nvPr>
            <p:ph type="body" idx="1"/>
          </p:nvPr>
        </p:nvSpPr>
        <p:spPr>
          <a:xfrm>
            <a:off x="1528763" y="1646238"/>
            <a:ext cx="7386637" cy="4465637"/>
          </a:xfrm>
        </p:spPr>
        <p:txBody>
          <a:bodyPr/>
          <a:lstStyle/>
          <a:p>
            <a:r>
              <a:rPr lang="en-US" sz="2800" smtClean="0"/>
              <a:t>Introduction</a:t>
            </a:r>
          </a:p>
          <a:p>
            <a:pPr lvl="1"/>
            <a:r>
              <a:rPr lang="en-US" sz="2400" smtClean="0"/>
              <a:t>Standards-Setting Criteria</a:t>
            </a:r>
          </a:p>
          <a:p>
            <a:pPr lvl="1"/>
            <a:r>
              <a:rPr lang="en-US" sz="2400" smtClean="0"/>
              <a:t>Standards-Setting Considerations</a:t>
            </a:r>
          </a:p>
          <a:p>
            <a:r>
              <a:rPr lang="en-US" sz="2800" smtClean="0"/>
              <a:t>Application of CCSS for ELLs</a:t>
            </a:r>
          </a:p>
          <a:p>
            <a:r>
              <a:rPr lang="en-US" sz="2800" smtClean="0"/>
              <a:t>Application to Students with Disabilities</a:t>
            </a:r>
          </a:p>
          <a:p>
            <a:r>
              <a:rPr lang="en-US" sz="2800" smtClean="0"/>
              <a:t>Mathematics Standards</a:t>
            </a:r>
          </a:p>
          <a:p>
            <a:pPr lvl="1">
              <a:buFont typeface="Times" charset="0"/>
              <a:buChar char="–"/>
            </a:pPr>
            <a:r>
              <a:rPr lang="en-US" sz="2400" smtClean="0"/>
              <a:t>Standards for Mathematical </a:t>
            </a:r>
            <a:r>
              <a:rPr lang="en-US" sz="2400" b="1" smtClean="0">
                <a:solidFill>
                  <a:srgbClr val="33CC33"/>
                </a:solidFill>
              </a:rPr>
              <a:t>Practice </a:t>
            </a:r>
          </a:p>
          <a:p>
            <a:pPr lvl="1">
              <a:buClr>
                <a:schemeClr val="tx1"/>
              </a:buClr>
              <a:buFont typeface="Times" charset="0"/>
              <a:buChar char="–"/>
            </a:pPr>
            <a:r>
              <a:rPr lang="en-US" sz="2400" b="1" smtClean="0">
                <a:solidFill>
                  <a:srgbClr val="0099FF"/>
                </a:solidFill>
              </a:rPr>
              <a:t>Content</a:t>
            </a:r>
            <a:r>
              <a:rPr lang="en-US" sz="2400" smtClean="0">
                <a:solidFill>
                  <a:srgbClr val="00FFFF"/>
                </a:solidFill>
              </a:rPr>
              <a:t> </a:t>
            </a:r>
            <a:r>
              <a:rPr lang="en-US" sz="2400" smtClean="0"/>
              <a:t>Standards: K-8; HS Domains</a:t>
            </a:r>
          </a:p>
          <a:p>
            <a:r>
              <a:rPr lang="en-US" sz="2800" smtClean="0"/>
              <a:t>Appendix A: Model Pathways for High School</a:t>
            </a:r>
            <a:br>
              <a:rPr lang="en-US" sz="2800" smtClean="0"/>
            </a:br>
            <a:r>
              <a:rPr lang="en-US" sz="2800" smtClean="0"/>
              <a:t>                      Courses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endParaRPr lang="en-US" smtClean="0"/>
          </a:p>
        </p:txBody>
      </p:sp>
      <p:grpSp>
        <p:nvGrpSpPr>
          <p:cNvPr id="14338" name="Group 5"/>
          <p:cNvGrpSpPr>
            <a:grpSpLocks/>
          </p:cNvGrpSpPr>
          <p:nvPr/>
        </p:nvGrpSpPr>
        <p:grpSpPr bwMode="auto">
          <a:xfrm>
            <a:off x="0" y="0"/>
            <a:ext cx="1028700" cy="6858000"/>
            <a:chOff x="0" y="0"/>
            <a:chExt cx="648" cy="4320"/>
          </a:xfrm>
        </p:grpSpPr>
        <p:grpSp>
          <p:nvGrpSpPr>
            <p:cNvPr id="14342" name="Group 7"/>
            <p:cNvGrpSpPr>
              <a:grpSpLocks/>
            </p:cNvGrpSpPr>
            <p:nvPr/>
          </p:nvGrpSpPr>
          <p:grpSpPr bwMode="auto">
            <a:xfrm>
              <a:off x="0" y="0"/>
              <a:ext cx="639" cy="4320"/>
              <a:chOff x="0" y="0"/>
              <a:chExt cx="639" cy="4320"/>
            </a:xfrm>
          </p:grpSpPr>
          <p:pic>
            <p:nvPicPr>
              <p:cNvPr id="14346" name="Picture 8"/>
              <p:cNvPicPr>
                <a:picLocks noChangeAspect="1" noChangeArrowheads="1"/>
              </p:cNvPicPr>
              <p:nvPr/>
            </p:nvPicPr>
            <p:blipFill>
              <a:blip r:embed="rId3">
                <a:extLst>
                  <a:ext uri="{28A0092B-C50C-407E-A947-70E740481C1C}">
                    <a14:useLocalDpi xmlns:a14="http://schemas.microsoft.com/office/drawing/2010/main" val="0"/>
                  </a:ext>
                </a:extLst>
              </a:blip>
              <a:srcRect l="17122" r="8681"/>
              <a:stretch>
                <a:fillRect/>
              </a:stretch>
            </p:blipFill>
            <p:spPr bwMode="auto">
              <a:xfrm>
                <a:off x="0" y="0"/>
                <a:ext cx="639" cy="432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4347" name="Picture 9"/>
              <p:cNvPicPr>
                <a:picLocks noChangeAspect="1" noChangeArrowheads="1"/>
              </p:cNvPicPr>
              <p:nvPr/>
            </p:nvPicPr>
            <p:blipFill>
              <a:blip r:embed="rId4">
                <a:extLst>
                  <a:ext uri="{28A0092B-C50C-407E-A947-70E740481C1C}">
                    <a14:useLocalDpi xmlns:a14="http://schemas.microsoft.com/office/drawing/2010/main" val="0"/>
                  </a:ext>
                </a:extLst>
              </a:blip>
              <a:srcRect t="9525"/>
              <a:stretch>
                <a:fillRect/>
              </a:stretch>
            </p:blipFill>
            <p:spPr bwMode="auto">
              <a:xfrm>
                <a:off x="0" y="2400"/>
                <a:ext cx="637" cy="912"/>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grpSp>
          <p:nvGrpSpPr>
            <p:cNvPr id="14343" name="Group 12"/>
            <p:cNvGrpSpPr>
              <a:grpSpLocks/>
            </p:cNvGrpSpPr>
            <p:nvPr/>
          </p:nvGrpSpPr>
          <p:grpSpPr bwMode="auto">
            <a:xfrm>
              <a:off x="0" y="556"/>
              <a:ext cx="648" cy="410"/>
              <a:chOff x="0" y="556"/>
              <a:chExt cx="648" cy="410"/>
            </a:xfrm>
          </p:grpSpPr>
          <p:pic>
            <p:nvPicPr>
              <p:cNvPr id="14344" name="Picture 13"/>
              <p:cNvPicPr>
                <a:picLocks noChangeAspect="1" noChangeArrowheads="1"/>
              </p:cNvPicPr>
              <p:nvPr/>
            </p:nvPicPr>
            <p:blipFill>
              <a:blip r:embed="rId5">
                <a:extLst>
                  <a:ext uri="{28A0092B-C50C-407E-A947-70E740481C1C}">
                    <a14:useLocalDpi xmlns:a14="http://schemas.microsoft.com/office/drawing/2010/main" val="0"/>
                  </a:ext>
                </a:extLst>
              </a:blip>
              <a:srcRect r="47333"/>
              <a:stretch>
                <a:fillRect/>
              </a:stretch>
            </p:blipFill>
            <p:spPr bwMode="auto">
              <a:xfrm>
                <a:off x="0" y="556"/>
                <a:ext cx="640" cy="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7166" name="Rectangle 14"/>
              <p:cNvSpPr>
                <a:spLocks noChangeArrowheads="1"/>
              </p:cNvSpPr>
              <p:nvPr/>
            </p:nvSpPr>
            <p:spPr bwMode="auto">
              <a:xfrm>
                <a:off x="208" y="568"/>
                <a:ext cx="440" cy="96"/>
              </a:xfrm>
              <a:prstGeom prst="rect">
                <a:avLst/>
              </a:prstGeom>
              <a:solidFill>
                <a:schemeClr val="tx2"/>
              </a:solidFill>
              <a:ln w="9525">
                <a:solidFill>
                  <a:schemeClr val="tx1"/>
                </a:solidFill>
                <a:miter lim="800000"/>
                <a:headEnd/>
                <a:tailEnd/>
              </a:ln>
            </p:spPr>
            <p:txBody>
              <a:bodyPr wrap="none" anchor="ctr"/>
              <a:lstStyle/>
              <a:p>
                <a:pPr>
                  <a:defRPr/>
                </a:pPr>
                <a:endParaRPr lang="en-US" sz="2400">
                  <a:latin typeface="Arial" charset="0"/>
                  <a:ea typeface="ＭＳ Ｐゴシック" pitchFamily="1" charset="-128"/>
                </a:endParaRPr>
              </a:p>
            </p:txBody>
          </p:sp>
        </p:grpSp>
      </p:grpSp>
      <p:sp>
        <p:nvSpPr>
          <p:cNvPr id="303116" name="Rectangle 12"/>
          <p:cNvSpPr>
            <a:spLocks noChangeArrowheads="1"/>
          </p:cNvSpPr>
          <p:nvPr/>
        </p:nvSpPr>
        <p:spPr bwMode="auto">
          <a:xfrm>
            <a:off x="1127125" y="5942013"/>
            <a:ext cx="8016875"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1800">
                <a:latin typeface="Arial" charset="0"/>
                <a:ea typeface="ＭＳ Ｐゴシック" charset="0"/>
              </a:rPr>
              <a:t>Expanded CCSS and Model Pathways available at </a:t>
            </a:r>
            <a:br>
              <a:rPr lang="en-US" sz="1800">
                <a:latin typeface="Arial" charset="0"/>
                <a:ea typeface="ＭＳ Ｐゴシック" charset="0"/>
              </a:rPr>
            </a:br>
            <a:r>
              <a:rPr lang="en-US" sz="1800">
                <a:latin typeface="Arial" charset="0"/>
                <a:ea typeface="ＭＳ Ｐゴシック" charset="0"/>
              </a:rPr>
              <a:t>www.mathedleadership.org/</a:t>
            </a:r>
          </a:p>
          <a:p>
            <a:pPr>
              <a:defRPr/>
            </a:pPr>
            <a:endParaRPr lang="en-US" sz="1800">
              <a:latin typeface="Arial" charset="0"/>
              <a:ea typeface="ＭＳ Ｐゴシック" charset="0"/>
            </a:endParaRPr>
          </a:p>
        </p:txBody>
      </p:sp>
      <p:sp>
        <p:nvSpPr>
          <p:cNvPr id="14340" name="Rectangle 13"/>
          <p:cNvSpPr>
            <a:spLocks noGrp="1" noChangeArrowheads="1"/>
          </p:cNvSpPr>
          <p:nvPr>
            <p:ph type="body" idx="1"/>
          </p:nvPr>
        </p:nvSpPr>
        <p:spPr/>
        <p:txBody>
          <a:bodyPr/>
          <a:lstStyle/>
          <a:p>
            <a:endParaRPr lang="en-US" smtClean="0"/>
          </a:p>
        </p:txBody>
      </p:sp>
      <p:pic>
        <p:nvPicPr>
          <p:cNvPr id="303118" name="Picture 14" descr="PPT6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65450" y="223838"/>
            <a:ext cx="4275138" cy="554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2FA4C77E-E1F1-4754-BAE7-45B8E558FE58}" type="slidenum">
              <a:rPr lang="en-US">
                <a:latin typeface="Times" charset="0"/>
              </a:rPr>
              <a:pPr/>
              <a:t>7</a:t>
            </a:fld>
            <a:endParaRPr lang="en-US">
              <a:latin typeface="Times" charset="0"/>
            </a:endParaRPr>
          </a:p>
        </p:txBody>
      </p:sp>
      <p:sp>
        <p:nvSpPr>
          <p:cNvPr id="16386" name="Rectangle 2"/>
          <p:cNvSpPr>
            <a:spLocks noGrp="1" noChangeArrowheads="1"/>
          </p:cNvSpPr>
          <p:nvPr>
            <p:ph type="title"/>
          </p:nvPr>
        </p:nvSpPr>
        <p:spPr/>
        <p:txBody>
          <a:bodyPr/>
          <a:lstStyle/>
          <a:p>
            <a:r>
              <a:rPr lang="en-US" smtClean="0"/>
              <a:t>History</a:t>
            </a:r>
          </a:p>
        </p:txBody>
      </p:sp>
      <p:sp>
        <p:nvSpPr>
          <p:cNvPr id="16387" name="Rectangle 3"/>
          <p:cNvSpPr>
            <a:spLocks noGrp="1" noChangeArrowheads="1"/>
          </p:cNvSpPr>
          <p:nvPr>
            <p:ph type="body" idx="1"/>
          </p:nvPr>
        </p:nvSpPr>
        <p:spPr>
          <a:xfrm>
            <a:off x="1316038" y="1589088"/>
            <a:ext cx="7450137" cy="4357687"/>
          </a:xfrm>
        </p:spPr>
        <p:txBody>
          <a:bodyPr/>
          <a:lstStyle/>
          <a:p>
            <a:pPr>
              <a:buFontTx/>
              <a:buNone/>
            </a:pPr>
            <a:r>
              <a:rPr lang="en-US" smtClean="0"/>
              <a:t>NCTM </a:t>
            </a:r>
          </a:p>
          <a:p>
            <a:pPr lvl="1"/>
            <a:r>
              <a:rPr lang="en-US" sz="2400" i="1" smtClean="0"/>
              <a:t>Curriculum and Evaluation Standards for School Mathematics</a:t>
            </a:r>
            <a:r>
              <a:rPr lang="en-US" sz="2400" smtClean="0"/>
              <a:t> (1989)</a:t>
            </a:r>
          </a:p>
          <a:p>
            <a:pPr lvl="1"/>
            <a:r>
              <a:rPr lang="en-US" sz="2400" i="1" smtClean="0"/>
              <a:t>Professional Standards for Teaching Mathematics</a:t>
            </a:r>
            <a:r>
              <a:rPr lang="en-US" sz="2400" smtClean="0"/>
              <a:t> (1991)</a:t>
            </a:r>
          </a:p>
          <a:p>
            <a:pPr lvl="1"/>
            <a:r>
              <a:rPr lang="en-US" sz="2400" i="1" smtClean="0"/>
              <a:t>Assessment Standards for School Mathematics</a:t>
            </a:r>
            <a:r>
              <a:rPr lang="en-US" sz="2400" smtClean="0"/>
              <a:t> (1995)</a:t>
            </a:r>
          </a:p>
          <a:p>
            <a:pPr lvl="1"/>
            <a:r>
              <a:rPr lang="en-US" sz="2400" i="1" smtClean="0"/>
              <a:t>Principles and Standards for School Mathematics</a:t>
            </a:r>
            <a:r>
              <a:rPr lang="en-US" sz="2400" smtClean="0"/>
              <a:t> (2000)</a:t>
            </a:r>
          </a:p>
          <a:p>
            <a:pPr lvl="1"/>
            <a:r>
              <a:rPr lang="en-US" sz="2400" i="1" smtClean="0"/>
              <a:t>Curriculum Focal Points</a:t>
            </a:r>
            <a:r>
              <a:rPr lang="en-US" sz="2400" smtClean="0"/>
              <a:t> (2006)</a:t>
            </a:r>
          </a:p>
          <a:p>
            <a:pPr lvl="1"/>
            <a:r>
              <a:rPr lang="en-US" sz="2400" i="1" smtClean="0"/>
              <a:t>High School Reasoning and Sense Making (2009)</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3"/>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5C537B7E-C430-4E92-A81A-CC62F1214C74}" type="slidenum">
              <a:rPr lang="en-US">
                <a:latin typeface="Times" charset="0"/>
              </a:rPr>
              <a:pPr/>
              <a:t>8</a:t>
            </a:fld>
            <a:endParaRPr lang="en-US">
              <a:latin typeface="Times" charset="0"/>
            </a:endParaRPr>
          </a:p>
        </p:txBody>
      </p:sp>
      <p:sp>
        <p:nvSpPr>
          <p:cNvPr id="18434" name="Rectangle 2"/>
          <p:cNvSpPr>
            <a:spLocks noGrp="1" noChangeArrowheads="1"/>
          </p:cNvSpPr>
          <p:nvPr>
            <p:ph type="title"/>
          </p:nvPr>
        </p:nvSpPr>
        <p:spPr/>
        <p:txBody>
          <a:bodyPr/>
          <a:lstStyle/>
          <a:p>
            <a:r>
              <a:rPr lang="en-US" smtClean="0"/>
              <a:t>History</a:t>
            </a:r>
          </a:p>
        </p:txBody>
      </p:sp>
      <p:sp>
        <p:nvSpPr>
          <p:cNvPr id="18435" name="Rectangle 3"/>
          <p:cNvSpPr>
            <a:spLocks noGrp="1" noChangeArrowheads="1"/>
          </p:cNvSpPr>
          <p:nvPr>
            <p:ph type="body" idx="1"/>
          </p:nvPr>
        </p:nvSpPr>
        <p:spPr>
          <a:xfrm>
            <a:off x="1962150" y="1616075"/>
            <a:ext cx="6481763" cy="4318000"/>
          </a:xfrm>
        </p:spPr>
        <p:txBody>
          <a:bodyPr/>
          <a:lstStyle/>
          <a:p>
            <a:pPr>
              <a:spcBef>
                <a:spcPct val="50000"/>
              </a:spcBef>
              <a:buFontTx/>
              <a:buNone/>
            </a:pPr>
            <a:endParaRPr lang="en-US" sz="2800" smtClean="0"/>
          </a:p>
        </p:txBody>
      </p:sp>
      <p:pic>
        <p:nvPicPr>
          <p:cNvPr id="524292" name="Picture 4" descr="PPT12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1438" y="1568450"/>
            <a:ext cx="3198812" cy="3773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24293" name="Picture 5" descr="PPT12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62288" y="2146300"/>
            <a:ext cx="3198812" cy="4125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24294" name="Picture 6" descr="PPT1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9588" y="1516063"/>
            <a:ext cx="3198812" cy="411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24295" name="Picture 7" descr="PPT13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16388" y="4462463"/>
            <a:ext cx="4332287" cy="1893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grpSp>
        <p:nvGrpSpPr>
          <p:cNvPr id="18440" name="Group 8"/>
          <p:cNvGrpSpPr>
            <a:grpSpLocks/>
          </p:cNvGrpSpPr>
          <p:nvPr/>
        </p:nvGrpSpPr>
        <p:grpSpPr bwMode="auto">
          <a:xfrm>
            <a:off x="0" y="0"/>
            <a:ext cx="1028700" cy="6858000"/>
            <a:chOff x="0" y="0"/>
            <a:chExt cx="648" cy="4320"/>
          </a:xfrm>
        </p:grpSpPr>
        <p:grpSp>
          <p:nvGrpSpPr>
            <p:cNvPr id="18442" name="Group 7"/>
            <p:cNvGrpSpPr>
              <a:grpSpLocks/>
            </p:cNvGrpSpPr>
            <p:nvPr/>
          </p:nvGrpSpPr>
          <p:grpSpPr bwMode="auto">
            <a:xfrm>
              <a:off x="0" y="0"/>
              <a:ext cx="639" cy="4320"/>
              <a:chOff x="0" y="0"/>
              <a:chExt cx="639" cy="4320"/>
            </a:xfrm>
          </p:grpSpPr>
          <p:pic>
            <p:nvPicPr>
              <p:cNvPr id="18446" name="Picture 8"/>
              <p:cNvPicPr>
                <a:picLocks noChangeAspect="1" noChangeArrowheads="1"/>
              </p:cNvPicPr>
              <p:nvPr/>
            </p:nvPicPr>
            <p:blipFill>
              <a:blip r:embed="rId7">
                <a:extLst>
                  <a:ext uri="{28A0092B-C50C-407E-A947-70E740481C1C}">
                    <a14:useLocalDpi xmlns:a14="http://schemas.microsoft.com/office/drawing/2010/main" val="0"/>
                  </a:ext>
                </a:extLst>
              </a:blip>
              <a:srcRect l="17122" r="8681"/>
              <a:stretch>
                <a:fillRect/>
              </a:stretch>
            </p:blipFill>
            <p:spPr bwMode="auto">
              <a:xfrm>
                <a:off x="0" y="0"/>
                <a:ext cx="639" cy="432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8447" name="Picture 9"/>
              <p:cNvPicPr>
                <a:picLocks noChangeAspect="1" noChangeArrowheads="1"/>
              </p:cNvPicPr>
              <p:nvPr/>
            </p:nvPicPr>
            <p:blipFill>
              <a:blip r:embed="rId8">
                <a:extLst>
                  <a:ext uri="{28A0092B-C50C-407E-A947-70E740481C1C}">
                    <a14:useLocalDpi xmlns:a14="http://schemas.microsoft.com/office/drawing/2010/main" val="0"/>
                  </a:ext>
                </a:extLst>
              </a:blip>
              <a:srcRect t="9525"/>
              <a:stretch>
                <a:fillRect/>
              </a:stretch>
            </p:blipFill>
            <p:spPr bwMode="auto">
              <a:xfrm>
                <a:off x="0" y="2400"/>
                <a:ext cx="637" cy="912"/>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grpSp>
          <p:nvGrpSpPr>
            <p:cNvPr id="18443" name="Group 12"/>
            <p:cNvGrpSpPr>
              <a:grpSpLocks/>
            </p:cNvGrpSpPr>
            <p:nvPr/>
          </p:nvGrpSpPr>
          <p:grpSpPr bwMode="auto">
            <a:xfrm>
              <a:off x="0" y="556"/>
              <a:ext cx="648" cy="410"/>
              <a:chOff x="0" y="556"/>
              <a:chExt cx="648" cy="410"/>
            </a:xfrm>
          </p:grpSpPr>
          <p:pic>
            <p:nvPicPr>
              <p:cNvPr id="18444" name="Picture 13"/>
              <p:cNvPicPr>
                <a:picLocks noChangeAspect="1" noChangeArrowheads="1"/>
              </p:cNvPicPr>
              <p:nvPr/>
            </p:nvPicPr>
            <p:blipFill>
              <a:blip r:embed="rId9">
                <a:extLst>
                  <a:ext uri="{28A0092B-C50C-407E-A947-70E740481C1C}">
                    <a14:useLocalDpi xmlns:a14="http://schemas.microsoft.com/office/drawing/2010/main" val="0"/>
                  </a:ext>
                </a:extLst>
              </a:blip>
              <a:srcRect r="47333"/>
              <a:stretch>
                <a:fillRect/>
              </a:stretch>
            </p:blipFill>
            <p:spPr bwMode="auto">
              <a:xfrm>
                <a:off x="0" y="556"/>
                <a:ext cx="640" cy="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7166" name="Rectangle 14"/>
              <p:cNvSpPr>
                <a:spLocks noChangeArrowheads="1"/>
              </p:cNvSpPr>
              <p:nvPr/>
            </p:nvSpPr>
            <p:spPr bwMode="auto">
              <a:xfrm>
                <a:off x="208" y="568"/>
                <a:ext cx="440" cy="96"/>
              </a:xfrm>
              <a:prstGeom prst="rect">
                <a:avLst/>
              </a:prstGeom>
              <a:solidFill>
                <a:schemeClr val="tx2"/>
              </a:solidFill>
              <a:ln w="9525">
                <a:solidFill>
                  <a:schemeClr val="tx1"/>
                </a:solidFill>
                <a:miter lim="800000"/>
                <a:headEnd/>
                <a:tailEnd/>
              </a:ln>
            </p:spPr>
            <p:txBody>
              <a:bodyPr wrap="none" anchor="ctr"/>
              <a:lstStyle/>
              <a:p>
                <a:pPr>
                  <a:defRPr/>
                </a:pPr>
                <a:endParaRPr lang="en-US" sz="2400">
                  <a:latin typeface="Arial" charset="0"/>
                  <a:ea typeface="ＭＳ Ｐゴシック" pitchFamily="1" charset="-128"/>
                </a:endParaRPr>
              </a:p>
            </p:txBody>
          </p:sp>
        </p:grpSp>
      </p:grpSp>
      <p:sp>
        <p:nvSpPr>
          <p:cNvPr id="1032" name="Rectangle 8"/>
          <p:cNvSpPr>
            <a:spLocks noChangeArrowheads="1"/>
          </p:cNvSpPr>
          <p:nvPr/>
        </p:nvSpPr>
        <p:spPr bwMode="auto">
          <a:xfrm>
            <a:off x="1066800" y="1270000"/>
            <a:ext cx="8077200" cy="152400"/>
          </a:xfrm>
          <a:prstGeom prst="rect">
            <a:avLst/>
          </a:prstGeom>
          <a:gradFill rotWithShape="0">
            <a:gsLst>
              <a:gs pos="0">
                <a:srgbClr val="FFCC66">
                  <a:gamma/>
                  <a:shade val="20000"/>
                  <a:invGamma/>
                </a:srgbClr>
              </a:gs>
              <a:gs pos="50000">
                <a:srgbClr val="FFCC66"/>
              </a:gs>
              <a:gs pos="100000">
                <a:srgbClr val="FFCC66">
                  <a:gamma/>
                  <a:shade val="20000"/>
                  <a:invGamma/>
                </a:srgbClr>
              </a:gs>
            </a:gsLst>
            <a:lin ang="5400000" scaled="1"/>
          </a:gradFill>
          <a:ln w="12700">
            <a:noFill/>
            <a:miter lim="800000"/>
            <a:headEnd/>
            <a:tailEnd/>
          </a:ln>
          <a:effectLst/>
        </p:spPr>
        <p:txBody>
          <a:bodyPr wrap="none" anchor="ctr"/>
          <a:lstStyle/>
          <a:p>
            <a:pPr>
              <a:defRPr/>
            </a:pPr>
            <a:endParaRPr lang="en-US" sz="2400">
              <a:latin typeface="Arial" charset="0"/>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2429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2429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2429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5242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lvl1pPr>
              <a:defRPr sz="1400">
                <a:solidFill>
                  <a:schemeClr val="tx1"/>
                </a:solidFill>
                <a:latin typeface="Times New Roman" pitchFamily="18" charset="0"/>
                <a:ea typeface="ＭＳ Ｐゴシック" charset="-128"/>
              </a:defRPr>
            </a:lvl1pPr>
            <a:lvl2pPr marL="742950" indent="-285750">
              <a:defRPr sz="1400">
                <a:solidFill>
                  <a:schemeClr val="tx1"/>
                </a:solidFill>
                <a:latin typeface="Times New Roman" pitchFamily="18" charset="0"/>
                <a:ea typeface="ＭＳ Ｐゴシック" charset="-128"/>
              </a:defRPr>
            </a:lvl2pPr>
            <a:lvl3pPr marL="1143000" indent="-228600">
              <a:defRPr sz="1400">
                <a:solidFill>
                  <a:schemeClr val="tx1"/>
                </a:solidFill>
                <a:latin typeface="Times New Roman" pitchFamily="18" charset="0"/>
                <a:ea typeface="ＭＳ Ｐゴシック" charset="-128"/>
              </a:defRPr>
            </a:lvl3pPr>
            <a:lvl4pPr marL="1600200" indent="-228600">
              <a:defRPr sz="1400">
                <a:solidFill>
                  <a:schemeClr val="tx1"/>
                </a:solidFill>
                <a:latin typeface="Times New Roman" pitchFamily="18" charset="0"/>
                <a:ea typeface="ＭＳ Ｐゴシック" charset="-128"/>
              </a:defRPr>
            </a:lvl4pPr>
            <a:lvl5pPr marL="2057400" indent="-228600">
              <a:defRPr sz="1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a:solidFill>
                  <a:schemeClr val="tx1"/>
                </a:solidFill>
                <a:latin typeface="Times New Roman" pitchFamily="18" charset="0"/>
                <a:ea typeface="ＭＳ Ｐゴシック" charset="-128"/>
              </a:defRPr>
            </a:lvl9pPr>
          </a:lstStyle>
          <a:p>
            <a:fld id="{E7C8E26A-2F9B-4481-A66A-76BE111898DC}" type="slidenum">
              <a:rPr lang="en-US">
                <a:latin typeface="Times" charset="0"/>
              </a:rPr>
              <a:pPr/>
              <a:t>9</a:t>
            </a:fld>
            <a:endParaRPr lang="en-US">
              <a:latin typeface="Times" charset="0"/>
            </a:endParaRPr>
          </a:p>
        </p:txBody>
      </p:sp>
      <p:sp>
        <p:nvSpPr>
          <p:cNvPr id="20482" name="Rectangle 2"/>
          <p:cNvSpPr>
            <a:spLocks noGrp="1" noChangeArrowheads="1"/>
          </p:cNvSpPr>
          <p:nvPr>
            <p:ph type="title"/>
          </p:nvPr>
        </p:nvSpPr>
        <p:spPr/>
        <p:txBody>
          <a:bodyPr/>
          <a:lstStyle/>
          <a:p>
            <a:r>
              <a:rPr lang="en-US" sz="4000" smtClean="0"/>
              <a:t>Common Core State Standards</a:t>
            </a:r>
          </a:p>
        </p:txBody>
      </p:sp>
      <p:sp>
        <p:nvSpPr>
          <p:cNvPr id="20483" name="Rectangle 3"/>
          <p:cNvSpPr>
            <a:spLocks noGrp="1" noChangeArrowheads="1"/>
          </p:cNvSpPr>
          <p:nvPr>
            <p:ph type="body" idx="1"/>
          </p:nvPr>
        </p:nvSpPr>
        <p:spPr>
          <a:xfrm>
            <a:off x="1614488" y="1589088"/>
            <a:ext cx="7300912" cy="4522787"/>
          </a:xfrm>
        </p:spPr>
        <p:txBody>
          <a:bodyPr/>
          <a:lstStyle/>
          <a:p>
            <a:r>
              <a:rPr lang="en-US" sz="2800" smtClean="0"/>
              <a:t>National Governors Association (NGA)</a:t>
            </a:r>
          </a:p>
          <a:p>
            <a:r>
              <a:rPr lang="en-US" sz="2800" smtClean="0"/>
              <a:t>Council of Chief State School Officers (CCSSO)</a:t>
            </a:r>
          </a:p>
          <a:p>
            <a:r>
              <a:rPr lang="en-US" sz="2800" smtClean="0"/>
              <a:t>Standards for College and Career Readiness for Mathematics and English/LA	</a:t>
            </a:r>
          </a:p>
          <a:p>
            <a:pPr lvl="1"/>
            <a:r>
              <a:rPr lang="en-US" sz="2400" smtClean="0"/>
              <a:t>Achieve</a:t>
            </a:r>
          </a:p>
          <a:p>
            <a:pPr lvl="1"/>
            <a:r>
              <a:rPr lang="en-US" sz="2400" smtClean="0"/>
              <a:t>The College Board</a:t>
            </a:r>
          </a:p>
          <a:p>
            <a:pPr lvl="1"/>
            <a:r>
              <a:rPr lang="en-US" sz="2400" smtClean="0"/>
              <a:t>ACT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Times"/>
        <a:ea typeface="ＭＳ Ｐゴシック"/>
        <a:cs typeface="ＭＳ Ｐゴシック"/>
      </a:majorFont>
      <a:minorFont>
        <a:latin typeface="Times"/>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a:ln>
              <a:noFill/>
            </a:ln>
            <a:solidFill>
              <a:schemeClr val="tx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a:ln>
              <a:noFill/>
            </a:ln>
            <a:solidFill>
              <a:schemeClr val="tx1"/>
            </a:solidFill>
            <a:effectLst/>
            <a:latin typeface="Times New Roman"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sample white</Template>
  <TotalTime>3479</TotalTime>
  <Words>2910</Words>
  <Application>Microsoft Office PowerPoint</Application>
  <PresentationFormat>On-screen Show (4:3)</PresentationFormat>
  <Paragraphs>327</Paragraphs>
  <Slides>35</Slides>
  <Notes>35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35</vt:i4>
      </vt:variant>
    </vt:vector>
  </HeadingPairs>
  <TitlesOfParts>
    <vt:vector size="43" baseType="lpstr">
      <vt:lpstr>Times New Roman</vt:lpstr>
      <vt:lpstr>ＭＳ Ｐゴシック</vt:lpstr>
      <vt:lpstr>Arial</vt:lpstr>
      <vt:lpstr>Times</vt:lpstr>
      <vt:lpstr>Constantia</vt:lpstr>
      <vt:lpstr>Helvetica</vt:lpstr>
      <vt:lpstr>Calibri</vt:lpstr>
      <vt:lpstr>Blank Presentation</vt:lpstr>
      <vt:lpstr>The National Council of Supervisors of Mathematics</vt:lpstr>
      <vt:lpstr>Today’s Goals</vt:lpstr>
      <vt:lpstr>PowerPoint Presentation</vt:lpstr>
      <vt:lpstr>CCSS: A Major Challenge/Opportunity</vt:lpstr>
      <vt:lpstr>Common Core State Standards for Mathematics</vt:lpstr>
      <vt:lpstr>PowerPoint Presentation</vt:lpstr>
      <vt:lpstr>History</vt:lpstr>
      <vt:lpstr>History</vt:lpstr>
      <vt:lpstr>Common Core State Standards</vt:lpstr>
      <vt:lpstr>Common Core State Standards</vt:lpstr>
      <vt:lpstr>What’s different about CCSS?</vt:lpstr>
      <vt:lpstr>What’s different about CCSS?</vt:lpstr>
      <vt:lpstr>Assessment Consortia</vt:lpstr>
      <vt:lpstr>Implementing CCSS</vt:lpstr>
      <vt:lpstr>Implementing CCSS:  Where to Start?</vt:lpstr>
      <vt:lpstr>Standards for Mathematical Practice</vt:lpstr>
      <vt:lpstr>Underlying Frameworks </vt:lpstr>
      <vt:lpstr>Underlying Frameworks</vt:lpstr>
      <vt:lpstr>PowerPoint Presentation</vt:lpstr>
      <vt:lpstr>Standards for Mathematical Practice</vt:lpstr>
      <vt:lpstr>The Standards for  Mathematical Practice</vt:lpstr>
      <vt:lpstr>The Standards for [Student] Mathematical Practice</vt:lpstr>
      <vt:lpstr>The Standards for [Student] Mathematical Practice</vt:lpstr>
      <vt:lpstr>The Standards for [Student] Mathematical Practice</vt:lpstr>
      <vt:lpstr>Standards for Mathematical Practice</vt:lpstr>
      <vt:lpstr>Standards for Mathematical Practice</vt:lpstr>
      <vt:lpstr>Standards for Mathematical Practice</vt:lpstr>
      <vt:lpstr>The Standards for [Student] Mathematical Practice</vt:lpstr>
      <vt:lpstr>Standards for Mathematical Practice: A Closer Look</vt:lpstr>
      <vt:lpstr>PowerPoint Presentation</vt:lpstr>
      <vt:lpstr>Standards for Mathematical Content</vt:lpstr>
      <vt:lpstr>Grade Level Standards</vt:lpstr>
      <vt:lpstr>Progressions within and across Domains</vt:lpstr>
      <vt:lpstr>CCSS Key Advances</vt:lpstr>
      <vt:lpstr>Getting Started with CCSS</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NCSM Fall 2010: Connecting to  The Common Core State Standards</dc:title>
  <dc:creator>Diane Briars</dc:creator>
  <cp:lastModifiedBy>Thomas Knepper</cp:lastModifiedBy>
  <cp:revision>239</cp:revision>
  <cp:lastPrinted>2010-09-24T19:50:49Z</cp:lastPrinted>
  <dcterms:created xsi:type="dcterms:W3CDTF">2010-11-21T17:34:26Z</dcterms:created>
  <dcterms:modified xsi:type="dcterms:W3CDTF">2012-03-20T19:08:08Z</dcterms:modified>
</cp:coreProperties>
</file>